
<file path=[Content_Types].xml><?xml version="1.0" encoding="utf-8"?>
<Types xmlns="http://schemas.openxmlformats.org/package/2006/content-types">
  <Default Extension="flac" ContentType="audio/unknown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256" r:id="rId5"/>
    <p:sldId id="257" r:id="rId6"/>
    <p:sldId id="261" r:id="rId7"/>
    <p:sldId id="270" r:id="rId8"/>
    <p:sldId id="271" r:id="rId9"/>
    <p:sldId id="272" r:id="rId10"/>
    <p:sldId id="262" r:id="rId11"/>
    <p:sldId id="269" r:id="rId12"/>
    <p:sldId id="263" r:id="rId13"/>
    <p:sldId id="264" r:id="rId14"/>
    <p:sldId id="268" r:id="rId15"/>
    <p:sldId id="278" r:id="rId16"/>
    <p:sldId id="273" r:id="rId17"/>
    <p:sldId id="274" r:id="rId18"/>
    <p:sldId id="275" r:id="rId19"/>
    <p:sldId id="276" r:id="rId20"/>
    <p:sldId id="277" r:id="rId21"/>
    <p:sldId id="279" r:id="rId22"/>
    <p:sldId id="280" r:id="rId23"/>
    <p:sldId id="281" r:id="rId24"/>
    <p:sldId id="259" r:id="rId25"/>
    <p:sldId id="282" r:id="rId26"/>
    <p:sldId id="283" r:id="rId27"/>
    <p:sldId id="315" r:id="rId28"/>
    <p:sldId id="286" r:id="rId29"/>
    <p:sldId id="287" r:id="rId30"/>
    <p:sldId id="288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258" r:id="rId39"/>
    <p:sldId id="289" r:id="rId40"/>
    <p:sldId id="290" r:id="rId41"/>
    <p:sldId id="291" r:id="rId42"/>
    <p:sldId id="314" r:id="rId43"/>
    <p:sldId id="292" r:id="rId44"/>
    <p:sldId id="293" r:id="rId45"/>
    <p:sldId id="294" r:id="rId46"/>
    <p:sldId id="295" r:id="rId47"/>
    <p:sldId id="297" r:id="rId48"/>
    <p:sldId id="298" r:id="rId49"/>
    <p:sldId id="299" r:id="rId50"/>
    <p:sldId id="301" r:id="rId51"/>
    <p:sldId id="310" r:id="rId52"/>
    <p:sldId id="311" r:id="rId53"/>
    <p:sldId id="302" r:id="rId54"/>
    <p:sldId id="304" r:id="rId55"/>
    <p:sldId id="303" r:id="rId56"/>
    <p:sldId id="305" r:id="rId57"/>
    <p:sldId id="306" r:id="rId58"/>
    <p:sldId id="307" r:id="rId59"/>
    <p:sldId id="308" r:id="rId60"/>
    <p:sldId id="309" r:id="rId61"/>
    <p:sldId id="312" r:id="rId62"/>
    <p:sldId id="313" r:id="rId63"/>
    <p:sldId id="267" r:id="rId64"/>
    <p:sldId id="260" r:id="rId6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67E58-B39B-4E02-A743-767D24D7D6C4}" v="1" dt="2021-11-03T10:47:52.842"/>
    <p1510:client id="{9060A489-ED3F-4FD9-B8DE-507AE366EE90}" v="2" dt="2021-11-03T10:47:54.7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97" autoAdjust="0"/>
    <p:restoredTop sz="85135" autoAdjust="0"/>
  </p:normalViewPr>
  <p:slideViewPr>
    <p:cSldViewPr snapToGrid="0" showGuides="1">
      <p:cViewPr varScale="1">
        <p:scale>
          <a:sx n="74" d="100"/>
          <a:sy n="74" d="100"/>
        </p:scale>
        <p:origin x="3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5F620-120B-42C2-9EA8-E6C25F704179}" type="datetimeFigureOut">
              <a:rPr lang="pl-PL" smtClean="0"/>
              <a:pPr/>
              <a:t>02.11.2021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A8C1F-58FE-4A7F-B3A6-1B0A0DC8B467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597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8913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effectLst/>
                <a:latin typeface="Times New Roman" panose="02020603050405020304" pitchFamily="18" charset="0"/>
              </a:rPr>
              <a:t>Maskowanie </a:t>
            </a:r>
            <a:r>
              <a:rPr lang="pl-PL" dirty="0" err="1">
                <a:effectLst/>
                <a:latin typeface="Times New Roman" panose="02020603050405020304" pitchFamily="18" charset="0"/>
              </a:rPr>
              <a:t>przedbodźcowe</a:t>
            </a:r>
            <a:r>
              <a:rPr lang="pl-PL" dirty="0">
                <a:effectLst/>
                <a:latin typeface="Times New Roman" panose="02020603050405020304" pitchFamily="18" charset="0"/>
              </a:rPr>
              <a:t> (wsteczne) –sygnał (w czasie) występuje przed </a:t>
            </a:r>
            <a:br>
              <a:rPr lang="pl-PL" dirty="0"/>
            </a:br>
            <a:r>
              <a:rPr lang="pl-PL" dirty="0" err="1">
                <a:effectLst/>
                <a:latin typeface="Times New Roman" panose="02020603050405020304" pitchFamily="18" charset="0"/>
              </a:rPr>
              <a:t>maskerem</a:t>
            </a:r>
            <a:r>
              <a:rPr lang="pl-PL" dirty="0">
                <a:effectLst/>
                <a:latin typeface="Times New Roman" panose="02020603050405020304" pitchFamily="18" charset="0"/>
              </a:rPr>
              <a:t> </a:t>
            </a:r>
            <a:br>
              <a:rPr lang="pl-PL" dirty="0"/>
            </a:br>
            <a:r>
              <a:rPr lang="pl-PL" dirty="0">
                <a:effectLst/>
                <a:latin typeface="Times New Roman" panose="02020603050405020304" pitchFamily="18" charset="0"/>
              </a:rPr>
              <a:t>-</a:t>
            </a:r>
            <a:r>
              <a:rPr lang="pl-PL" dirty="0">
                <a:effectLst/>
                <a:latin typeface="Courier New" panose="02070309020205020404" pitchFamily="49" charset="0"/>
              </a:rPr>
              <a:t> </a:t>
            </a:r>
            <a:r>
              <a:rPr lang="pl-PL" dirty="0">
                <a:effectLst/>
                <a:latin typeface="Times New Roman" panose="02020603050405020304" pitchFamily="18" charset="0"/>
              </a:rPr>
              <a:t>Maskowanie jednoczesne (ale bodźcowe) - wynik maskowania zależy od czasu </a:t>
            </a:r>
            <a:br>
              <a:rPr lang="pl-PL" dirty="0"/>
            </a:br>
            <a:r>
              <a:rPr lang="pl-PL" dirty="0">
                <a:effectLst/>
                <a:latin typeface="Times New Roman" panose="02020603050405020304" pitchFamily="18" charset="0"/>
              </a:rPr>
              <a:t>maskowania (czasu trwania sygnału i </a:t>
            </a:r>
            <a:r>
              <a:rPr lang="pl-PL" dirty="0" err="1">
                <a:effectLst/>
                <a:latin typeface="Times New Roman" panose="02020603050405020304" pitchFamily="18" charset="0"/>
              </a:rPr>
              <a:t>maskera</a:t>
            </a:r>
            <a:r>
              <a:rPr lang="pl-PL" dirty="0">
                <a:effectLst/>
                <a:latin typeface="Times New Roman" panose="02020603050405020304" pitchFamily="18" charset="0"/>
              </a:rPr>
              <a:t>) </a:t>
            </a:r>
            <a:br>
              <a:rPr lang="pl-PL" dirty="0"/>
            </a:br>
            <a:r>
              <a:rPr lang="pl-PL" dirty="0">
                <a:effectLst/>
                <a:latin typeface="Times New Roman" panose="02020603050405020304" pitchFamily="18" charset="0"/>
              </a:rPr>
              <a:t>-</a:t>
            </a:r>
            <a:r>
              <a:rPr lang="pl-PL" dirty="0">
                <a:effectLst/>
                <a:latin typeface="Courier New" panose="02070309020205020404" pitchFamily="49" charset="0"/>
              </a:rPr>
              <a:t> </a:t>
            </a:r>
            <a:r>
              <a:rPr lang="pl-PL" dirty="0">
                <a:effectLst/>
                <a:latin typeface="Times New Roman" panose="02020603050405020304" pitchFamily="18" charset="0"/>
              </a:rPr>
              <a:t>Maskowanie resztkowe, następcze - masker występuje (w czasie) przed sygnałem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5111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effectLst/>
                <a:latin typeface="Arial" panose="020B0604020202020204" pitchFamily="34" charset="0"/>
              </a:rPr>
              <a:t>Znakomita większość obecnie stosowanych standardów </a:t>
            </a:r>
            <a:br>
              <a:rPr lang="pl-PL" dirty="0"/>
            </a:br>
            <a:r>
              <a:rPr lang="pl-PL" dirty="0" err="1">
                <a:effectLst/>
                <a:latin typeface="Arial" panose="020B0604020202020204" pitchFamily="34" charset="0"/>
              </a:rPr>
              <a:t>perceptualnej</a:t>
            </a:r>
            <a:r>
              <a:rPr lang="pl-PL" dirty="0">
                <a:effectLst/>
                <a:latin typeface="Arial" panose="020B0604020202020204" pitchFamily="34" charset="0"/>
              </a:rPr>
              <a:t> kompresji dźwięku opiera </a:t>
            </a:r>
            <a:r>
              <a:rPr lang="pl-PL" dirty="0" err="1">
                <a:effectLst/>
                <a:latin typeface="Arial" panose="020B0604020202020204" pitchFamily="34" charset="0"/>
              </a:rPr>
              <a:t>sięnakwantyzacji</a:t>
            </a:r>
            <a:br>
              <a:rPr lang="pl-PL" dirty="0"/>
            </a:br>
            <a:r>
              <a:rPr lang="pl-PL" dirty="0" err="1">
                <a:effectLst/>
                <a:latin typeface="Arial" panose="020B0604020202020204" pitchFamily="34" charset="0"/>
              </a:rPr>
              <a:t>perceptualnej</a:t>
            </a:r>
            <a:r>
              <a:rPr lang="pl-PL" dirty="0">
                <a:effectLst/>
                <a:latin typeface="Arial" panose="020B0604020202020204" pitchFamily="34" charset="0"/>
              </a:rPr>
              <a:t> kompresji dźwięku opiera się na kwantyzacji </a:t>
            </a:r>
            <a:br>
              <a:rPr lang="pl-PL" dirty="0"/>
            </a:br>
            <a:r>
              <a:rPr lang="pl-PL" dirty="0">
                <a:effectLst/>
                <a:latin typeface="Arial" panose="020B0604020202020204" pitchFamily="34" charset="0"/>
              </a:rPr>
              <a:t>poziomu sygnału fonicznego. W ten sposób uzyskuje się </a:t>
            </a:r>
            <a:br>
              <a:rPr lang="pl-PL" dirty="0"/>
            </a:br>
            <a:r>
              <a:rPr lang="pl-PL" dirty="0">
                <a:effectLst/>
                <a:latin typeface="Arial" panose="020B0604020202020204" pitchFamily="34" charset="0"/>
              </a:rPr>
              <a:t>redukcję objętości.</a:t>
            </a:r>
          </a:p>
          <a:p>
            <a:endParaRPr lang="pl-PL" dirty="0">
              <a:effectLst/>
              <a:latin typeface="Arial" panose="020B0604020202020204" pitchFamily="34" charset="0"/>
            </a:endParaRPr>
          </a:p>
          <a:p>
            <a:r>
              <a:rPr lang="pl-PL" dirty="0">
                <a:effectLst/>
                <a:latin typeface="Arial" panose="020B0604020202020204" pitchFamily="34" charset="0"/>
              </a:rPr>
              <a:t>Jeśli produkt uboczny kwantyzacji –szum kwantyzacji </a:t>
            </a:r>
            <a:br>
              <a:rPr lang="pl-PL" dirty="0"/>
            </a:br>
            <a:r>
              <a:rPr lang="pl-PL" dirty="0">
                <a:effectLst/>
                <a:latin typeface="Arial" panose="020B0604020202020204" pitchFamily="34" charset="0"/>
              </a:rPr>
              <a:t>znajduje się poniżej progu percepcji, to materiał dźwiękowy </a:t>
            </a:r>
            <a:br>
              <a:rPr lang="pl-PL" dirty="0"/>
            </a:br>
            <a:r>
              <a:rPr lang="pl-PL" dirty="0">
                <a:effectLst/>
                <a:latin typeface="Arial" panose="020B0604020202020204" pitchFamily="34" charset="0"/>
              </a:rPr>
              <a:t>zachowuje wysoką jakość subiektywną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7570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/>
              <a:t>Pasmo każdego z nich jest 576 razy węższe od wejściowej szerokości pasma, zatem do próbkowania można użyć odpowiednio niższej częstotliwości. </a:t>
            </a:r>
          </a:p>
          <a:p>
            <a:pPr marL="228600" indent="-228600">
              <a:buAutoNum type="arabicPeriod"/>
            </a:pPr>
            <a:r>
              <a:rPr lang="pl-PL" dirty="0"/>
              <a:t>W ten sposób znacznie ograniczono ilość bitów potrzebnych do zakodowania, a szum kwantyzacji, mimo że znacznie większy niż w oryginale, jest tak ukształtowany, że jest niesłyszalny. Ponadto, powstałe dane zapisuje się w postaci zmiennoprzecinkowej, co dodatkowo zmniejsza ich rozmiar. </a:t>
            </a:r>
          </a:p>
          <a:p>
            <a:pPr marL="228600" indent="-228600">
              <a:buAutoNum type="arabicPeriod"/>
            </a:pPr>
            <a:endParaRPr lang="pl-PL" dirty="0"/>
          </a:p>
          <a:p>
            <a:pPr marL="0" indent="0">
              <a:buNone/>
            </a:pPr>
            <a:r>
              <a:rPr lang="pl-PL" dirty="0"/>
              <a:t>Zmienna przepływność, a stała przepływność:</a:t>
            </a:r>
          </a:p>
          <a:p>
            <a:r>
              <a:rPr lang="pl-PL" dirty="0"/>
              <a:t>Pierwotnie, do kompresji (kodowania) MP3 stosowano stałą przepływność (CBR), czyli do zapisu każdej ramki używano tej samej liczby bitów. W miarę rozwoju oprogramowania kodującego udostępniony został tryb przepływności zmiennej (VBR), charakteryzujący się zmiennością w wybranym przedziale czasu podczas kompresji i nastawiony na utrzymywanie stałej jakości dźwięku. Istnieje również tryb przepływności dostępnej (ABR), który jest połączeniem obu poprzednich trybów. W tym przypadku wykonywana jest kompresja podobnie jak w trybie VBR i ograniczanie średniego strumienia danych do określonej na początku wartości. </a:t>
            </a:r>
          </a:p>
          <a:p>
            <a:r>
              <a:rPr lang="pl-PL" dirty="0"/>
              <a:t>Stałe przepływności dostępne w standardzie MP3, to: 8, 16, 24, 32, 40, 48, 56, 64, 80, 96, 112, 128, 160, 192, 224, 256 i 320 </a:t>
            </a:r>
            <a:r>
              <a:rPr lang="pl-PL" dirty="0" err="1"/>
              <a:t>kbps</a:t>
            </a:r>
            <a:r>
              <a:rPr lang="pl-PL" dirty="0"/>
              <a:t>. 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2602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98265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Dwie składowe częstotliwościowe sygnału odległe od siebie o mniej niż </a:t>
            </a:r>
            <a:r>
              <a:rPr lang="pl-PL" i="1" dirty="0" err="1">
                <a:effectLst/>
                <a:latin typeface="MathJax_Math"/>
              </a:rPr>
              <a:t>df</a:t>
            </a:r>
            <a:r>
              <a:rPr lang="pl-PL" dirty="0"/>
              <a:t> będą reprezentowane w widmie przez tę samą wartość.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7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Określa ona minimalny odstęp czasowy pomiędzy dwoma zdarzeniami w sygnale, który umożliwia rozróżnienie tych dwóch zdarzeń. Jeżeli np. w sygnale pojawią się dwa impulsy odległe od siebie o mniej niż </a:t>
            </a:r>
            <a:r>
              <a:rPr lang="pl-PL" i="1" dirty="0" err="1">
                <a:effectLst/>
                <a:latin typeface="MathJax_Math"/>
              </a:rPr>
              <a:t>dt</a:t>
            </a:r>
            <a:r>
              <a:rPr lang="pl-PL" dirty="0"/>
              <a:t>, to przy obliczaniu FFT z odcinka zawierającego oba impulsy zostaną one "uśrednione".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72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perceptualnej</a:t>
            </a:r>
            <a:r>
              <a:rPr lang="pl-PL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predykcji liniowej  _PLP</a:t>
            </a:r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296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Można też stosować </a:t>
            </a:r>
            <a:r>
              <a:rPr lang="pl-PL" dirty="0" err="1"/>
              <a:t>pre</a:t>
            </a:r>
            <a:r>
              <a:rPr lang="pl-PL" dirty="0"/>
              <a:t>-emfazę:</a:t>
            </a:r>
          </a:p>
          <a:p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Preemfaza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ma na celu wyrównanie widma głosek dźwięcznych, które mają strome zbocze w wysokich częstotliwościach. Dla głosek dźwięcznych źródło w głośni ma nachylenie wynoszące około - 12dB/oktawę [8] . Gdy energia akustyczna jest promieniowana z ust, powoduje to wzmocnienie w granicach +6db/oktawę w widmie. Ostatecznie sygnał mowy po zarejestrowaniu przy użyciu mikrofonu umiejscowionego w pewnej odległości od źródła mowy posiada nachylenie ok -6dB/oktawę w porównaniu z widmem sygnału wychodzącego bezpośrednio z traktu głosowego. Aby usunąć przytoczone wyżej efekty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glotalne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stosuje się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-emfazę</a:t>
            </a:r>
          </a:p>
          <a:p>
            <a:endParaRPr lang="pl-PL" sz="18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pl-PL" sz="18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Ramkowanie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Sygnały dźwiękowe są sygnałami niestacjonarnymi, co oznacza, że ich właściwości statystyczne zawsze zmieniają się w czasie. Nie jest więc możliwe natychmiastowe wyodrębnienie cech widmowych mowy. W związku z tym widmowy charakter sygnałów dźwiękowych jest wyodrębniany przez okno jako sygnał akustyczny charakteryzujący określoną część dźwiękową, dzięki czemu można założyć, że sygnały dźwiękowe są stacjonarne.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Okienkowanie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 okienkowania to proces filtrowania każdej ramki poprzez pomnożenie każdej ramki z określonymi funkcjami okien o tym samym rozmiarze co ramka. Okienkowanie służy również do zapewnienia ciągłego dźwięku od początkowej ramki do ostatniej.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Szybka Transformacja Fouriera (FFT)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Celem szybkiej transformacji Fouriera (FFT) jest rozłożenie sygnału na sygnał sinusoidalny, który składa się z dwóch części, a mianowicie części rzeczywistych i urojonych. FFT jest używany do analizy częstotliwości, upraszczając w ten sposób przetwarzanie głosu. FFT to algorytm, który implementuje Dyskretną Transformację Fouriera (DFT). W uproszczeniu DFT to transformacja każdej ramki z N próbkami z dziedziny czasu do dziedziny częstotliwości.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Zawijanie częstotliwości </a:t>
            </a:r>
            <a:r>
              <a:rPr lang="pl-PL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melowych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Zawijanie częstotliwości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melowych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jest zwykle przeprowadzane przy użyciu banku filtrów. Bank filtrów jest jedną z form filtrów stworzonych w celu określenia wielkości energii w zadanym paśmie częstotliwości (podpaśmie), w przypadku MFCC bank filtrów powinien być stosowany w dziedzinie częstotliwości. Bank filtrów wykorzystujący reprezentację splotów do filtrowania sygnału. Sploty można wykonać przez pomnożenie widma sygnału ze współczynnikiem banku filtrów.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Logarytmowanie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Wartości logarytmów uzyskuje się poprzez konwersję wartości DFT na jedną wartość. Redukcja wartości banku filtrów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melowych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jest wykonywana poprzez kolejne zastępowanie każdej wartości podstawy logarytmu.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Dyskretna Transformacja Kosinusowa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Dyskretna Transformacja Kosinusowa (DCT) to ostatni etap głównego procesu wyodrębniania cech współczynników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melcepstralnych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Podstawową koncepcją DCT jest korelacja wartości widma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melowego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tak aby uzyskać dobrą reprezentację właściwości lokalnej widma. Zasadniczo koncepcja DCT jest taka sama, jak w przypadku odwrotnej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transformatcji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Fouriera.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Cepstrum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Cepstrum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jest odwrotną wartością widma.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Cepstrum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jest powszechnie używane do uzyskiwania informacji z sygnału akustycznego wypowiadanego przez ludzi. Na tym ostatnim etapie, logarytm  widma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melowego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przekształcony na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ceptrum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wykorzystuje dyskretną transformację kosinusową (DCT), która jest wartością wynikowej częstotliwości </a:t>
            </a:r>
            <a:r>
              <a:rPr lang="pl-P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melowej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endParaRPr lang="pl-PL" sz="1800" dirty="0">
              <a:effectLst/>
              <a:latin typeface="Calibri" panose="020F0502020204030204" pitchFamily="34" charset="0"/>
              <a:cs typeface="Arial" panose="020B0604020202020204" pitchFamily="34" charset="0"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9198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/>
              <a:t> Zaletą takiego rozwiązania jest szybka aproksymacja generowanej reprezentacji sygnału bazującej na ważonych wyjściach konwencjonalnego przekształcenia FFT</a:t>
            </a:r>
          </a:p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375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965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5591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WAV  ULAW INT8 GSM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527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Można tez napotkać dane, których nie daje się skompresować bezstratnie:</a:t>
            </a:r>
          </a:p>
          <a:p>
            <a:r>
              <a:rPr lang="pl-PL" dirty="0"/>
              <a:t>- strumienie liczb pseudolosowych – są trudne do skompresowania, choć teoretycznie łatwe</a:t>
            </a:r>
          </a:p>
          <a:p>
            <a:r>
              <a:rPr lang="pl-PL" dirty="0"/>
              <a:t>- dane skompresowane za pomocą tego samego lub innego algorytmu są w praktyce trudne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5857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Lewy FLAC prawy ALAC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1945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Wnioski – nie postrzegamy jednakowo wszystkich częstotliwości – niedoskonałość ludzkiego ucha – to właśnie jest wykorzystywane przy kodowaniu </a:t>
            </a:r>
            <a:r>
              <a:rPr lang="pl-PL" dirty="0" err="1"/>
              <a:t>perceptualnym</a:t>
            </a:r>
            <a:endParaRPr lang="pl-PL" dirty="0"/>
          </a:p>
          <a:p>
            <a:endParaRPr lang="pl-PL" dirty="0"/>
          </a:p>
          <a:p>
            <a:r>
              <a:rPr lang="pl-PL" dirty="0"/>
              <a:t>Izofony „normalnego” ucha według Fletchera i Munsona. Wartości fonów są oznaczone na niebiesko.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270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>
                <a:effectLst/>
                <a:latin typeface="Arial" panose="020B0604020202020204" pitchFamily="34" charset="0"/>
              </a:rPr>
              <a:t>premaskowanie</a:t>
            </a:r>
            <a:r>
              <a:rPr lang="pl-PL" dirty="0">
                <a:effectLst/>
                <a:latin typeface="Arial" panose="020B0604020202020204" pitchFamily="34" charset="0"/>
              </a:rPr>
              <a:t>– dźwięk o dużym natężeniu jest w stanie zamaskować </a:t>
            </a:r>
            <a:br>
              <a:rPr lang="pl-PL" dirty="0"/>
            </a:br>
            <a:r>
              <a:rPr lang="pl-PL" dirty="0">
                <a:effectLst/>
                <a:latin typeface="Arial" panose="020B0604020202020204" pitchFamily="34" charset="0"/>
              </a:rPr>
              <a:t>tony które wystąpiły wcześniej </a:t>
            </a:r>
            <a:r>
              <a:rPr lang="pl-PL" dirty="0" err="1">
                <a:effectLst/>
                <a:latin typeface="Arial" panose="020B0604020202020204" pitchFamily="34" charset="0"/>
              </a:rPr>
              <a:t>Premaskowanie</a:t>
            </a:r>
            <a:r>
              <a:rPr lang="pl-PL" dirty="0">
                <a:effectLst/>
                <a:latin typeface="Arial" panose="020B0604020202020204" pitchFamily="34" charset="0"/>
              </a:rPr>
              <a:t> trwa od 10 do 30 ms</a:t>
            </a:r>
            <a:br>
              <a:rPr lang="pl-PL" dirty="0"/>
            </a:br>
            <a:br>
              <a:rPr lang="pl-PL" dirty="0"/>
            </a:br>
            <a:r>
              <a:rPr lang="pl-PL" dirty="0" err="1">
                <a:effectLst/>
                <a:latin typeface="Arial" panose="020B0604020202020204" pitchFamily="34" charset="0"/>
              </a:rPr>
              <a:t>postmaskowanie</a:t>
            </a:r>
            <a:r>
              <a:rPr lang="pl-PL" dirty="0">
                <a:effectLst/>
                <a:latin typeface="Arial" panose="020B0604020202020204" pitchFamily="34" charset="0"/>
              </a:rPr>
              <a:t>– po wystąpieniu głośnego tonu, pozostałe dźwięki mogą </a:t>
            </a:r>
            <a:br>
              <a:rPr lang="pl-PL" dirty="0"/>
            </a:br>
            <a:r>
              <a:rPr lang="pl-PL" dirty="0">
                <a:effectLst/>
                <a:latin typeface="Arial" panose="020B0604020202020204" pitchFamily="34" charset="0"/>
              </a:rPr>
              <a:t>nie być słyszane </a:t>
            </a:r>
            <a:r>
              <a:rPr lang="pl-PL" dirty="0" err="1">
                <a:effectLst/>
                <a:latin typeface="Arial" panose="020B0604020202020204" pitchFamily="34" charset="0"/>
              </a:rPr>
              <a:t>Postmaskowanie</a:t>
            </a:r>
            <a:r>
              <a:rPr lang="pl-PL" dirty="0">
                <a:effectLst/>
                <a:latin typeface="Arial" panose="020B0604020202020204" pitchFamily="34" charset="0"/>
              </a:rPr>
              <a:t> trwa do ok 200 ms Czas ten zależy od </a:t>
            </a:r>
            <a:br>
              <a:rPr lang="pl-PL" dirty="0"/>
            </a:br>
            <a:r>
              <a:rPr lang="pl-PL" dirty="0">
                <a:effectLst/>
                <a:latin typeface="Arial" panose="020B0604020202020204" pitchFamily="34" charset="0"/>
              </a:rPr>
              <a:t>natężenia oraz czasu trwania tonu maskującego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656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effectLst/>
                <a:latin typeface="Times New Roman" panose="02020603050405020304" pitchFamily="18" charset="0"/>
              </a:rPr>
              <a:t>Maskowanie </a:t>
            </a:r>
            <a:r>
              <a:rPr lang="pl-PL" dirty="0" err="1">
                <a:effectLst/>
                <a:latin typeface="Times New Roman" panose="02020603050405020304" pitchFamily="18" charset="0"/>
              </a:rPr>
              <a:t>przedbodźcowe</a:t>
            </a:r>
            <a:r>
              <a:rPr lang="pl-PL" dirty="0">
                <a:effectLst/>
                <a:latin typeface="Times New Roman" panose="02020603050405020304" pitchFamily="18" charset="0"/>
              </a:rPr>
              <a:t> (wsteczne) –sygnał (w czasie) występuje przed </a:t>
            </a:r>
            <a:br>
              <a:rPr lang="pl-PL" dirty="0"/>
            </a:br>
            <a:r>
              <a:rPr lang="pl-PL" dirty="0" err="1">
                <a:effectLst/>
                <a:latin typeface="Times New Roman" panose="02020603050405020304" pitchFamily="18" charset="0"/>
              </a:rPr>
              <a:t>maskerem</a:t>
            </a:r>
            <a:r>
              <a:rPr lang="pl-PL" dirty="0">
                <a:effectLst/>
                <a:latin typeface="Times New Roman" panose="02020603050405020304" pitchFamily="18" charset="0"/>
              </a:rPr>
              <a:t> </a:t>
            </a:r>
            <a:br>
              <a:rPr lang="pl-PL" dirty="0"/>
            </a:br>
            <a:r>
              <a:rPr lang="pl-PL" dirty="0">
                <a:effectLst/>
                <a:latin typeface="Times New Roman" panose="02020603050405020304" pitchFamily="18" charset="0"/>
              </a:rPr>
              <a:t>-</a:t>
            </a:r>
            <a:r>
              <a:rPr lang="pl-PL" dirty="0">
                <a:effectLst/>
                <a:latin typeface="Courier New" panose="02070309020205020404" pitchFamily="49" charset="0"/>
              </a:rPr>
              <a:t> </a:t>
            </a:r>
            <a:r>
              <a:rPr lang="pl-PL" dirty="0">
                <a:effectLst/>
                <a:latin typeface="Times New Roman" panose="02020603050405020304" pitchFamily="18" charset="0"/>
              </a:rPr>
              <a:t>Maskowanie jednoczesne (ale bodźcowe) - wynik maskowania zależy od czasu </a:t>
            </a:r>
            <a:br>
              <a:rPr lang="pl-PL" dirty="0"/>
            </a:br>
            <a:r>
              <a:rPr lang="pl-PL" dirty="0">
                <a:effectLst/>
                <a:latin typeface="Times New Roman" panose="02020603050405020304" pitchFamily="18" charset="0"/>
              </a:rPr>
              <a:t>maskowania (czasu trwania sygnału i </a:t>
            </a:r>
            <a:r>
              <a:rPr lang="pl-PL" dirty="0" err="1">
                <a:effectLst/>
                <a:latin typeface="Times New Roman" panose="02020603050405020304" pitchFamily="18" charset="0"/>
              </a:rPr>
              <a:t>maskera</a:t>
            </a:r>
            <a:r>
              <a:rPr lang="pl-PL" dirty="0">
                <a:effectLst/>
                <a:latin typeface="Times New Roman" panose="02020603050405020304" pitchFamily="18" charset="0"/>
              </a:rPr>
              <a:t>) </a:t>
            </a:r>
            <a:br>
              <a:rPr lang="pl-PL" dirty="0"/>
            </a:br>
            <a:r>
              <a:rPr lang="pl-PL" dirty="0">
                <a:effectLst/>
                <a:latin typeface="Times New Roman" panose="02020603050405020304" pitchFamily="18" charset="0"/>
              </a:rPr>
              <a:t>-</a:t>
            </a:r>
            <a:r>
              <a:rPr lang="pl-PL" dirty="0">
                <a:effectLst/>
                <a:latin typeface="Courier New" panose="02070309020205020404" pitchFamily="49" charset="0"/>
              </a:rPr>
              <a:t> </a:t>
            </a:r>
            <a:r>
              <a:rPr lang="pl-PL" dirty="0">
                <a:effectLst/>
                <a:latin typeface="Times New Roman" panose="02020603050405020304" pitchFamily="18" charset="0"/>
              </a:rPr>
              <a:t>Maskowanie resztkowe, następcze - masker występuje (w czasie) przed sygnałem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A8C1F-58FE-4A7F-B3A6-1B0A0DC8B467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614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ostokąt 23">
            <a:extLst>
              <a:ext uri="{FF2B5EF4-FFF2-40B4-BE49-F238E27FC236}">
                <a16:creationId xmlns:a16="http://schemas.microsoft.com/office/drawing/2014/main" id="{96959430-E6CC-43CD-B398-AA1C449CCEC6}"/>
              </a:ext>
            </a:extLst>
          </p:cNvPr>
          <p:cNvSpPr/>
          <p:nvPr userDrawn="1"/>
        </p:nvSpPr>
        <p:spPr>
          <a:xfrm>
            <a:off x="0" y="4997245"/>
            <a:ext cx="12192000" cy="18607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7" name="Obraz 26" descr="Logotyp stopka AI TECH">
            <a:extLst>
              <a:ext uri="{FF2B5EF4-FFF2-40B4-BE49-F238E27FC236}">
                <a16:creationId xmlns:a16="http://schemas.microsoft.com/office/drawing/2014/main" id="{62D27C29-C535-4823-8942-D63A96A19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18024"/>
            <a:ext cx="10058400" cy="2043112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AD4CAAC-077F-4AE6-91D6-06532E882C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32243" r="5594" b="41132"/>
          <a:stretch>
            <a:fillRect/>
          </a:stretch>
        </p:blipFill>
        <p:spPr bwMode="auto">
          <a:xfrm>
            <a:off x="328107" y="291988"/>
            <a:ext cx="237648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148" t="32243" r="5594" b="411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Obraz 13" descr="Obraz zawierający tekst&#10;&#10;Opis wygenerowany automatycznie">
            <a:extLst>
              <a:ext uri="{FF2B5EF4-FFF2-40B4-BE49-F238E27FC236}">
                <a16:creationId xmlns:a16="http://schemas.microsoft.com/office/drawing/2014/main" id="{F5B619F9-346D-4F21-B93E-031B8F621E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89" y="174550"/>
            <a:ext cx="1368358" cy="766688"/>
          </a:xfrm>
          <a:prstGeom prst="rect">
            <a:avLst/>
          </a:prstGeom>
        </p:spPr>
      </p:pic>
      <p:pic>
        <p:nvPicPr>
          <p:cNvPr id="18" name="Obraz 17" descr="Obraz zawierający tekst&#10;&#10;Opis wygenerowany automatycznie">
            <a:extLst>
              <a:ext uri="{FF2B5EF4-FFF2-40B4-BE49-F238E27FC236}">
                <a16:creationId xmlns:a16="http://schemas.microsoft.com/office/drawing/2014/main" id="{59D7E6FA-96CB-41BD-8DAF-733D1DE45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clrChange>
              <a:clrFrom>
                <a:srgbClr val="013766"/>
              </a:clrFrom>
              <a:clrTo>
                <a:srgbClr val="0137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16698" r="4649" b="12918"/>
          <a:stretch/>
        </p:blipFill>
        <p:spPr>
          <a:xfrm>
            <a:off x="10092530" y="291988"/>
            <a:ext cx="1852614" cy="531811"/>
          </a:xfrm>
          <a:prstGeom prst="rect">
            <a:avLst/>
          </a:prstGeom>
        </p:spPr>
      </p:pic>
      <p:sp>
        <p:nvSpPr>
          <p:cNvPr id="25" name="Rectangle 11">
            <a:extLst>
              <a:ext uri="{FF2B5EF4-FFF2-40B4-BE49-F238E27FC236}">
                <a16:creationId xmlns:a16="http://schemas.microsoft.com/office/drawing/2014/main" id="{08BD5E4F-4B62-4A50-9C49-B6331B2CB5D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97819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800"/>
          </a:p>
        </p:txBody>
      </p:sp>
      <p:sp>
        <p:nvSpPr>
          <p:cNvPr id="26" name="Text Box 12">
            <a:extLst>
              <a:ext uri="{FF2B5EF4-FFF2-40B4-BE49-F238E27FC236}">
                <a16:creationId xmlns:a16="http://schemas.microsoft.com/office/drawing/2014/main" id="{61D33133-3EFA-4E26-A5E9-E8EFF5E352E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73162" y="5880859"/>
            <a:ext cx="9845675" cy="98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5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9pPr>
          </a:lstStyle>
          <a:p>
            <a:pPr algn="ctr">
              <a:lnSpc>
                <a:spcPct val="115000"/>
              </a:lnSpc>
              <a:buClrTx/>
              <a:buFontTx/>
              <a:buNone/>
            </a:pPr>
            <a:r>
              <a:rPr lang="pl-PL" altLang="pl-PL" sz="1200" dirty="0">
                <a:latin typeface="Calibri" panose="020F0502020204030204" pitchFamily="34" charset="0"/>
              </a:rPr>
              <a:t>Projekt współfinansowany ze środków Unii Europejskiej w ramach Europejskiego Funduszu Rozwoju Regionalnego </a:t>
            </a:r>
            <a:br>
              <a:rPr lang="pl-PL" altLang="pl-PL" sz="1200" dirty="0">
                <a:latin typeface="Calibri" panose="020F0502020204030204" pitchFamily="34" charset="0"/>
              </a:rPr>
            </a:br>
            <a:r>
              <a:rPr lang="pl-PL" altLang="pl-PL" sz="1200" dirty="0">
                <a:latin typeface="Calibri" panose="020F0502020204030204" pitchFamily="34" charset="0"/>
              </a:rPr>
              <a:t>Program Operacyjny Polska Cyfrowa na lata 2014-2020. </a:t>
            </a:r>
          </a:p>
          <a:p>
            <a:pPr algn="ctr">
              <a:lnSpc>
                <a:spcPct val="115000"/>
              </a:lnSpc>
              <a:buClrTx/>
              <a:buFontTx/>
              <a:buNone/>
            </a:pPr>
            <a:r>
              <a:rPr lang="pl-PL" altLang="pl-PL" sz="1200" dirty="0">
                <a:latin typeface="Calibri" panose="020F0502020204030204" pitchFamily="34" charset="0"/>
              </a:rPr>
              <a:t>Oś priorytetowa nr 3 „Cyfrowe kompetencje społeczeństwa”, działanie nr 3.2 „Innowacyjne rozwiązania na rzecz aktywizacji cyfrowej”.</a:t>
            </a:r>
            <a:br>
              <a:rPr lang="pl-PL" altLang="pl-PL" sz="1200" dirty="0">
                <a:latin typeface="Calibri" panose="020F0502020204030204" pitchFamily="34" charset="0"/>
              </a:rPr>
            </a:br>
            <a:r>
              <a:rPr lang="pl-PL" altLang="pl-PL" sz="1200" dirty="0">
                <a:latin typeface="Calibri" panose="020F0502020204030204" pitchFamily="34" charset="0"/>
              </a:rPr>
              <a:t>Tytuł projektu:  „Akademia Innowacyjnych Zastosowań Technologii Cyfrowych (AI Tech)”.</a:t>
            </a:r>
          </a:p>
        </p:txBody>
      </p:sp>
    </p:spTree>
    <p:extLst>
      <p:ext uri="{BB962C8B-B14F-4D97-AF65-F5344CB8AC3E}">
        <p14:creationId xmlns:p14="http://schemas.microsoft.com/office/powerpoint/2010/main" val="130554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awartość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/>
          <p:cNvSpPr/>
          <p:nvPr userDrawn="1"/>
        </p:nvSpPr>
        <p:spPr>
          <a:xfrm>
            <a:off x="0" y="6198393"/>
            <a:ext cx="12192000" cy="6596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88160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49630" y="1520040"/>
            <a:ext cx="10515600" cy="4656923"/>
          </a:xfrm>
        </p:spPr>
        <p:txBody>
          <a:bodyPr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815" y="6265861"/>
            <a:ext cx="1680369" cy="55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413" y="6249987"/>
            <a:ext cx="1732781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336" y="6240461"/>
            <a:ext cx="1081599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0" y="132821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800"/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id="{E707A7DD-AEA4-424B-890C-4A53EC336F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4" y="6166848"/>
            <a:ext cx="970421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Obraz 14" descr="Obraz zawierający tekst, znak&#10;&#10;Opis wygenerowany automatycznie">
            <a:extLst>
              <a:ext uri="{FF2B5EF4-FFF2-40B4-BE49-F238E27FC236}">
                <a16:creationId xmlns:a16="http://schemas.microsoft.com/office/drawing/2014/main" id="{6A7C0D31-F990-4A73-B360-F016984B17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238" y="6306290"/>
            <a:ext cx="775444" cy="4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93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awartość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88160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49630" y="1520040"/>
            <a:ext cx="10515600" cy="4656923"/>
          </a:xfrm>
        </p:spPr>
        <p:txBody>
          <a:bodyPr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1" y="6197599"/>
            <a:ext cx="973137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E0EEE391-0183-462E-883A-A5E654FF96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013766"/>
              </a:clrFrom>
              <a:clrTo>
                <a:srgbClr val="0137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" t="8731" r="3226" b="7313"/>
          <a:stretch/>
        </p:blipFill>
        <p:spPr>
          <a:xfrm>
            <a:off x="11159280" y="6282798"/>
            <a:ext cx="939851" cy="5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4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zawartość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51560" y="365128"/>
            <a:ext cx="10241864" cy="888160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49630" y="1520040"/>
            <a:ext cx="10515600" cy="4656923"/>
          </a:xfrm>
        </p:spPr>
        <p:txBody>
          <a:bodyPr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pic>
        <p:nvPicPr>
          <p:cNvPr id="6" name="Google Shape;25;p18">
            <a:extLst>
              <a:ext uri="{FF2B5EF4-FFF2-40B4-BE49-F238E27FC236}">
                <a16:creationId xmlns:a16="http://schemas.microsoft.com/office/drawing/2014/main" id="{FBB31B46-E398-4319-80A8-B74AA0E48DD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212760" y="219600"/>
            <a:ext cx="972720" cy="690120"/>
          </a:xfrm>
          <a:prstGeom prst="rect">
            <a:avLst/>
          </a:prstGeom>
          <a:ln>
            <a:noFill/>
          </a:ln>
        </p:spPr>
      </p:pic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51A9DA2C-79F1-4E9E-A617-077A790E7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013766"/>
              </a:clrFrom>
              <a:clrTo>
                <a:srgbClr val="0137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" t="8731" r="3226" b="7313"/>
          <a:stretch/>
        </p:blipFill>
        <p:spPr>
          <a:xfrm>
            <a:off x="11159280" y="304799"/>
            <a:ext cx="939851" cy="5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11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oni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/>
          <p:cNvSpPr/>
          <p:nvPr userDrawn="1"/>
        </p:nvSpPr>
        <p:spPr>
          <a:xfrm>
            <a:off x="0" y="4997245"/>
            <a:ext cx="12192000" cy="18607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Obraz 12" descr="Logotyp stopka AI TECH">
            <a:extLst>
              <a:ext uri="{FF2B5EF4-FFF2-40B4-BE49-F238E27FC236}">
                <a16:creationId xmlns:a16="http://schemas.microsoft.com/office/drawing/2014/main" id="{57861B21-7737-4C47-8CAD-988EFF1D84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18024"/>
            <a:ext cx="10058400" cy="2043112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1" y="731520"/>
            <a:ext cx="10515600" cy="250507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1" y="33321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Rectangle 11"/>
          <p:cNvSpPr>
            <a:spLocks noChangeArrowheads="1"/>
          </p:cNvSpPr>
          <p:nvPr userDrawn="1"/>
        </p:nvSpPr>
        <p:spPr bwMode="auto">
          <a:xfrm>
            <a:off x="0" y="4978195"/>
            <a:ext cx="9150351" cy="116898"/>
          </a:xfrm>
          <a:prstGeom prst="rect">
            <a:avLst/>
          </a:prstGeom>
          <a:solidFill>
            <a:srgbClr val="ED238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l-PL" sz="1800"/>
          </a:p>
        </p:txBody>
      </p:sp>
      <p:sp>
        <p:nvSpPr>
          <p:cNvPr id="16" name="Text Box 12"/>
          <p:cNvSpPr txBox="1">
            <a:spLocks noChangeArrowheads="1"/>
          </p:cNvSpPr>
          <p:nvPr userDrawn="1"/>
        </p:nvSpPr>
        <p:spPr bwMode="auto">
          <a:xfrm>
            <a:off x="1173162" y="5880859"/>
            <a:ext cx="9845675" cy="98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524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ea typeface="Noto Sans CJK SC" charset="0"/>
                <a:cs typeface="Noto Sans CJK SC" charset="0"/>
              </a:defRPr>
            </a:lvl9pPr>
          </a:lstStyle>
          <a:p>
            <a:pPr algn="ctr">
              <a:lnSpc>
                <a:spcPct val="115000"/>
              </a:lnSpc>
              <a:buClrTx/>
              <a:buFontTx/>
              <a:buNone/>
            </a:pPr>
            <a:r>
              <a:rPr lang="pl-PL" altLang="pl-PL" sz="1200" dirty="0">
                <a:latin typeface="Calibri" panose="020F0502020204030204" pitchFamily="34" charset="0"/>
              </a:rPr>
              <a:t>Projekt współfinansowany ze środków Unii Europejskiej w ramach Europejskiego Funduszu Rozwoju Regionalnego </a:t>
            </a:r>
            <a:br>
              <a:rPr lang="pl-PL" altLang="pl-PL" sz="1200" dirty="0">
                <a:latin typeface="Calibri" panose="020F0502020204030204" pitchFamily="34" charset="0"/>
              </a:rPr>
            </a:br>
            <a:r>
              <a:rPr lang="pl-PL" altLang="pl-PL" sz="1200" dirty="0">
                <a:latin typeface="Calibri" panose="020F0502020204030204" pitchFamily="34" charset="0"/>
              </a:rPr>
              <a:t>Program Operacyjny Polska Cyfrowa na lata 2014-2020. </a:t>
            </a:r>
          </a:p>
          <a:p>
            <a:pPr algn="ctr">
              <a:lnSpc>
                <a:spcPct val="115000"/>
              </a:lnSpc>
              <a:buClrTx/>
              <a:buFontTx/>
              <a:buNone/>
            </a:pPr>
            <a:r>
              <a:rPr lang="pl-PL" altLang="pl-PL" sz="1200" dirty="0">
                <a:latin typeface="Calibri" panose="020F0502020204030204" pitchFamily="34" charset="0"/>
              </a:rPr>
              <a:t>Oś priorytetowa nr 3 „Cyfrowe kompetencje społeczeństwa”, działanie nr 3.2 „Innowacyjne rozwiązania na rzecz aktywizacji cyfrowej”.</a:t>
            </a:r>
            <a:br>
              <a:rPr lang="pl-PL" altLang="pl-PL" sz="1200" dirty="0">
                <a:latin typeface="Calibri" panose="020F0502020204030204" pitchFamily="34" charset="0"/>
              </a:rPr>
            </a:br>
            <a:r>
              <a:rPr lang="pl-PL" altLang="pl-PL" sz="1200" dirty="0">
                <a:latin typeface="Calibri" panose="020F0502020204030204" pitchFamily="34" charset="0"/>
              </a:rPr>
              <a:t>Tytuł projektu:  „Akademia Innowacyjnych Zastosowań Technologii Cyfrowych (AI Tech)”.</a:t>
            </a:r>
          </a:p>
        </p:txBody>
      </p:sp>
      <p:pic>
        <p:nvPicPr>
          <p:cNvPr id="14" name="Obraz 13" descr="Obraz zawierający tekst&#10;&#10;Opis wygenerowany automatycznie">
            <a:extLst>
              <a:ext uri="{FF2B5EF4-FFF2-40B4-BE49-F238E27FC236}">
                <a16:creationId xmlns:a16="http://schemas.microsoft.com/office/drawing/2014/main" id="{56CC73A4-DE0F-45A4-B739-80AF335D9C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189" y="174550"/>
            <a:ext cx="1368358" cy="766688"/>
          </a:xfrm>
          <a:prstGeom prst="rect">
            <a:avLst/>
          </a:prstGeom>
        </p:spPr>
      </p:pic>
      <p:pic>
        <p:nvPicPr>
          <p:cNvPr id="15" name="Obraz 14" descr="Obraz zawierający tekst&#10;&#10;Opis wygenerowany automatycznie">
            <a:extLst>
              <a:ext uri="{FF2B5EF4-FFF2-40B4-BE49-F238E27FC236}">
                <a16:creationId xmlns:a16="http://schemas.microsoft.com/office/drawing/2014/main" id="{F38CA5FF-64E2-44AA-B5CA-9220DA1425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clrChange>
              <a:clrFrom>
                <a:srgbClr val="013766"/>
              </a:clrFrom>
              <a:clrTo>
                <a:srgbClr val="0137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16698" r="4649" b="12918"/>
          <a:stretch/>
        </p:blipFill>
        <p:spPr>
          <a:xfrm>
            <a:off x="10092530" y="291988"/>
            <a:ext cx="1852614" cy="531811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04833D10-6866-4EDA-B8AE-A72D141A70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" t="32243" r="5594" b="41132"/>
          <a:stretch>
            <a:fillRect/>
          </a:stretch>
        </p:blipFill>
        <p:spPr bwMode="auto">
          <a:xfrm>
            <a:off x="328107" y="291988"/>
            <a:ext cx="237648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148" t="32243" r="5594" b="4113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35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2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AFD41-0CE4-4599-8A33-07262201F9A9}" type="datetimeFigureOut">
              <a:rPr lang="pl-PL" smtClean="0"/>
              <a:pPr/>
              <a:t>02.11.2021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396F4-0E2F-4F17-8A87-2F0D38729B2C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2751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13.png"/><Relationship Id="rId2" Type="http://schemas.openxmlformats.org/officeDocument/2006/relationships/audio" Target="../media/media5.flac"/><Relationship Id="rId1" Type="http://schemas.microsoft.com/office/2007/relationships/media" Target="../media/media5.flac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6.m4a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13.png"/><Relationship Id="rId5" Type="http://schemas.microsoft.com/office/2007/relationships/media" Target="../media/media3.wav"/><Relationship Id="rId10" Type="http://schemas.openxmlformats.org/officeDocument/2006/relationships/notesSlide" Target="../notesSlides/notesSlide4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>
            <a:extLst>
              <a:ext uri="{FF2B5EF4-FFF2-40B4-BE49-F238E27FC236}">
                <a16:creationId xmlns:a16="http://schemas.microsoft.com/office/drawing/2014/main" id="{460C1E73-56FA-423E-B31D-8BA81DED76F1}"/>
              </a:ext>
            </a:extLst>
          </p:cNvPr>
          <p:cNvSpPr txBox="1">
            <a:spLocks/>
          </p:cNvSpPr>
          <p:nvPr/>
        </p:nvSpPr>
        <p:spPr>
          <a:xfrm>
            <a:off x="1524000" y="111283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/>
              <a:t>Głębokie Przetwarzanie Tekstu i Mowy:</a:t>
            </a:r>
            <a:br>
              <a:rPr lang="pl-PL" dirty="0"/>
            </a:br>
            <a:r>
              <a:rPr lang="pl-PL" dirty="0"/>
              <a:t>Sygnały cyfrowe, reprezentacje, parametryzacja </a:t>
            </a:r>
            <a:endParaRPr lang="pl-PL" sz="3200" dirty="0"/>
          </a:p>
        </p:txBody>
      </p:sp>
      <p:sp>
        <p:nvSpPr>
          <p:cNvPr id="7" name="Podtytuł 2">
            <a:extLst>
              <a:ext uri="{FF2B5EF4-FFF2-40B4-BE49-F238E27FC236}">
                <a16:creationId xmlns:a16="http://schemas.microsoft.com/office/drawing/2014/main" id="{03376817-F3C0-4481-92A0-16017D13C185}"/>
              </a:ext>
            </a:extLst>
          </p:cNvPr>
          <p:cNvSpPr txBox="1">
            <a:spLocks/>
          </p:cNvSpPr>
          <p:nvPr/>
        </p:nvSpPr>
        <p:spPr>
          <a:xfrm>
            <a:off x="1524000" y="359251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l-PL" dirty="0"/>
              <a:t>Szymon Zaporowski</a:t>
            </a:r>
          </a:p>
        </p:txBody>
      </p:sp>
    </p:spTree>
    <p:extLst>
      <p:ext uri="{BB962C8B-B14F-4D97-AF65-F5344CB8AC3E}">
        <p14:creationId xmlns:p14="http://schemas.microsoft.com/office/powerpoint/2010/main" val="2522725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F5CD19-C684-48FC-92B2-1819A30E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4400" dirty="0"/>
              <a:t>Cyfrowe formaty zapisu dźwięku – formaty stosujące kompresje bezstratne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FECF7F-9824-42C9-BB24-07D9665D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30" y="1520041"/>
            <a:ext cx="10515600" cy="3754604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Przykłady formatów audio stosujących kompresje bezstratną:</a:t>
            </a:r>
          </a:p>
          <a:p>
            <a:r>
              <a:rPr lang="pl-PL" dirty="0"/>
              <a:t>FLAC – </a:t>
            </a:r>
            <a:r>
              <a:rPr lang="pl-PL" dirty="0" err="1"/>
              <a:t>Free</a:t>
            </a:r>
            <a:r>
              <a:rPr lang="pl-PL" dirty="0"/>
              <a:t> </a:t>
            </a:r>
            <a:r>
              <a:rPr lang="pl-PL" dirty="0" err="1"/>
              <a:t>Losseless</a:t>
            </a:r>
            <a:r>
              <a:rPr lang="pl-PL" dirty="0"/>
              <a:t> Audio </a:t>
            </a:r>
            <a:r>
              <a:rPr lang="pl-PL" dirty="0" err="1"/>
              <a:t>Codec</a:t>
            </a:r>
            <a:r>
              <a:rPr lang="pl-PL" dirty="0"/>
              <a:t> – wolne oprogramowanie, stosuje predykcje liniową, współczynnik kompresji ok. 2:1</a:t>
            </a:r>
          </a:p>
          <a:p>
            <a:r>
              <a:rPr lang="pl-PL" dirty="0"/>
              <a:t>ALAC – Apple </a:t>
            </a:r>
            <a:r>
              <a:rPr lang="pl-PL" dirty="0" err="1"/>
              <a:t>Losseless</a:t>
            </a:r>
            <a:r>
              <a:rPr lang="pl-PL" dirty="0"/>
              <a:t> Audio </a:t>
            </a:r>
            <a:r>
              <a:rPr lang="pl-PL" dirty="0" err="1"/>
              <a:t>Codec</a:t>
            </a:r>
            <a:r>
              <a:rPr lang="pl-PL" dirty="0"/>
              <a:t> – Stworzony przez Apple, </a:t>
            </a:r>
            <a:r>
              <a:rPr lang="pl-PL" dirty="0" err="1"/>
              <a:t>otwartoźródłowy</a:t>
            </a:r>
            <a:r>
              <a:rPr lang="pl-PL" dirty="0"/>
              <a:t>, predykcja liniowa, współczynnik kompresji ok. 2:1</a:t>
            </a:r>
          </a:p>
          <a:p>
            <a:r>
              <a:rPr lang="pl-PL" dirty="0"/>
              <a:t>WMA </a:t>
            </a:r>
            <a:r>
              <a:rPr lang="pl-PL" dirty="0" err="1"/>
              <a:t>Lossless</a:t>
            </a:r>
            <a:r>
              <a:rPr lang="pl-PL" dirty="0"/>
              <a:t> - Windows Media Audio </a:t>
            </a:r>
            <a:r>
              <a:rPr lang="pl-PL" dirty="0" err="1"/>
              <a:t>Lossless</a:t>
            </a:r>
            <a:r>
              <a:rPr lang="pl-PL" dirty="0"/>
              <a:t> – Stworzony przez Microsoft, obsługa  dźwięku przestrzennego (5.1), standardowy współczynnik kompresji między 1,7:1 do 3:1</a:t>
            </a:r>
          </a:p>
        </p:txBody>
      </p:sp>
      <p:pic>
        <p:nvPicPr>
          <p:cNvPr id="4" name="FLAC_1">
            <a:hlinkClick r:id="" action="ppaction://media"/>
            <a:extLst>
              <a:ext uri="{FF2B5EF4-FFF2-40B4-BE49-F238E27FC236}">
                <a16:creationId xmlns:a16="http://schemas.microsoft.com/office/drawing/2014/main" id="{F12EE456-AF88-44B1-A669-DED7AFC60F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2364606" y="5513673"/>
            <a:ext cx="609600" cy="609600"/>
          </a:xfrm>
          <a:prstGeom prst="rect">
            <a:avLst/>
          </a:prstGeom>
        </p:spPr>
      </p:pic>
      <p:pic>
        <p:nvPicPr>
          <p:cNvPr id="5" name="ALAC">
            <a:hlinkClick r:id="" action="ppaction://media"/>
            <a:extLst>
              <a:ext uri="{FF2B5EF4-FFF2-40B4-BE49-F238E27FC236}">
                <a16:creationId xmlns:a16="http://schemas.microsoft.com/office/drawing/2014/main" id="{00C2395D-8345-4246-80F9-F0DBE7D8C47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7972928" y="5482390"/>
            <a:ext cx="609600" cy="609600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B05E1106-FBC9-47E7-BC23-06057F9372CE}"/>
              </a:ext>
            </a:extLst>
          </p:cNvPr>
          <p:cNvSpPr txBox="1"/>
          <p:nvPr/>
        </p:nvSpPr>
        <p:spPr>
          <a:xfrm>
            <a:off x="3875773" y="5541398"/>
            <a:ext cx="319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Który format brzmi lepiej?</a:t>
            </a:r>
          </a:p>
        </p:txBody>
      </p:sp>
    </p:spTree>
    <p:extLst>
      <p:ext uri="{BB962C8B-B14F-4D97-AF65-F5344CB8AC3E}">
        <p14:creationId xmlns:p14="http://schemas.microsoft.com/office/powerpoint/2010/main" val="429148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1D2258-C95B-4399-8880-B53983E0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4400" dirty="0"/>
              <a:t>Cyfrowe formaty zapisu dźwięku – formaty stosujące kompresje stratne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CE10E1-7A3E-45BE-A74A-8DD9A5313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Kompresja stratna stosuje utratę informacji w celu zredukowania rozmiaru zapisywanego pliku – po dekompresji otrzymane dane różnią się od oryginalnych danych przed kompresją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W przypadku kompresji danych audio stosuje się tzw. kodowanie </a:t>
            </a:r>
            <a:r>
              <a:rPr lang="pl-PL" dirty="0" err="1"/>
              <a:t>perceptualne</a:t>
            </a:r>
            <a:r>
              <a:rPr lang="pl-PL" dirty="0"/>
              <a:t> – maskowanie oraz model </a:t>
            </a:r>
            <a:r>
              <a:rPr lang="pl-PL" dirty="0" err="1"/>
              <a:t>psychoakustyczny</a:t>
            </a:r>
            <a:r>
              <a:rPr lang="pl-PL" dirty="0"/>
              <a:t> oparty o krzywe izofoniczne</a:t>
            </a:r>
          </a:p>
        </p:txBody>
      </p:sp>
    </p:spTree>
    <p:extLst>
      <p:ext uri="{BB962C8B-B14F-4D97-AF65-F5344CB8AC3E}">
        <p14:creationId xmlns:p14="http://schemas.microsoft.com/office/powerpoint/2010/main" val="3755764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6849C1-A352-40BE-9A53-1994F0CC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Cyfrowe formaty zapisu dźwięku – formaty stosujące kompresje stratne – kodowanie </a:t>
            </a:r>
            <a:r>
              <a:rPr lang="pl-PL" sz="3600" dirty="0" err="1"/>
              <a:t>perceptualne</a:t>
            </a:r>
            <a:endParaRPr lang="pl-PL" sz="3600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493C7163-3D09-4DE0-849B-3E2FB24E5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90" y="1694046"/>
            <a:ext cx="5320187" cy="3807585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3F9DE94-22A9-4FEB-85EB-37FC86B5DA75}"/>
              </a:ext>
            </a:extLst>
          </p:cNvPr>
          <p:cNvSpPr txBox="1"/>
          <p:nvPr/>
        </p:nvSpPr>
        <p:spPr>
          <a:xfrm>
            <a:off x="1051560" y="5636456"/>
            <a:ext cx="4620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/>
              <a:t>Krzywe izofoniczne 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90402DF3-4FEB-4F62-91A1-B302392853C8}"/>
              </a:ext>
            </a:extLst>
          </p:cNvPr>
          <p:cNvSpPr txBox="1"/>
          <p:nvPr/>
        </p:nvSpPr>
        <p:spPr>
          <a:xfrm>
            <a:off x="7774848" y="5301576"/>
            <a:ext cx="397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„Ogólna” krzywa słyszenia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4AC66B4-AB7C-401A-8FBF-BE26C582A050}"/>
              </a:ext>
            </a:extLst>
          </p:cNvPr>
          <p:cNvSpPr txBox="1"/>
          <p:nvPr/>
        </p:nvSpPr>
        <p:spPr>
          <a:xfrm>
            <a:off x="1612489" y="6036566"/>
            <a:ext cx="4247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Obraz udostępniony na licencji GFDL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868FE32-E448-4280-BA0C-52DEC2FAE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12" y="1649043"/>
            <a:ext cx="5318250" cy="35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6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DE825C-913A-47DE-BE0F-16D483A9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Cyfrowe formaty zapisu dźwięku – formaty stosujące kompresje stratne – kodowanie </a:t>
            </a:r>
            <a:r>
              <a:rPr lang="pl-PL" sz="3600" dirty="0" err="1"/>
              <a:t>perceptualne</a:t>
            </a:r>
            <a:endParaRPr lang="pl-PL" sz="36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0EB41E3-5146-4C4D-BC7B-44DB74D1CC7A}"/>
              </a:ext>
            </a:extLst>
          </p:cNvPr>
          <p:cNvSpPr txBox="1"/>
          <p:nvPr/>
        </p:nvSpPr>
        <p:spPr>
          <a:xfrm>
            <a:off x="3301053" y="5947686"/>
            <a:ext cx="779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Zasada działania maskowania dźwięku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FDFAE848-64FC-4146-B6FB-595649D65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55" y="1576002"/>
            <a:ext cx="8563003" cy="43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6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AF484D-8134-4869-8667-B66D038F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Cyfrowe formaty zapisu dźwięku – formaty stosujące kompresje stratne – kodowanie </a:t>
            </a:r>
            <a:r>
              <a:rPr lang="pl-PL" sz="3600" dirty="0" err="1"/>
              <a:t>perceptualne</a:t>
            </a:r>
            <a:endParaRPr lang="pl-PL" sz="36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AD91E0F3-C034-4F86-89C0-AAC786346243}"/>
              </a:ext>
            </a:extLst>
          </p:cNvPr>
          <p:cNvSpPr txBox="1"/>
          <p:nvPr/>
        </p:nvSpPr>
        <p:spPr>
          <a:xfrm>
            <a:off x="1051559" y="5985472"/>
            <a:ext cx="3561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Maskowanie wsteczne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BC1DBBB2-6574-4957-8F5C-E2C73CB253CE}"/>
              </a:ext>
            </a:extLst>
          </p:cNvPr>
          <p:cNvSpPr txBox="1"/>
          <p:nvPr/>
        </p:nvSpPr>
        <p:spPr>
          <a:xfrm>
            <a:off x="7180447" y="5595838"/>
            <a:ext cx="5072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Maskowanie następcze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D8F99B9-42B3-42FE-8983-37643E517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4" y="2337835"/>
            <a:ext cx="5353797" cy="345805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DD3BC0C-BF9B-4752-9EE9-06DA07918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1" y="1704383"/>
            <a:ext cx="5971929" cy="38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88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B4E776F-EAFE-4821-9C8F-714F7B92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Cyfrowe formaty zapisu dźwięku – formaty stosujące kompresje stratne – kodowanie </a:t>
            </a:r>
            <a:r>
              <a:rPr lang="pl-PL" sz="3600" dirty="0" err="1"/>
              <a:t>perceptualne</a:t>
            </a:r>
            <a:endParaRPr lang="pl-PL" sz="36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64ABA31C-D88E-4216-AE53-A0D568177492}"/>
              </a:ext>
            </a:extLst>
          </p:cNvPr>
          <p:cNvSpPr txBox="1"/>
          <p:nvPr/>
        </p:nvSpPr>
        <p:spPr>
          <a:xfrm>
            <a:off x="4292558" y="5964185"/>
            <a:ext cx="6092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Maskowanie jedoczesne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2FC7A61-BB71-4249-9985-56D23C590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56" y="1655181"/>
            <a:ext cx="6600887" cy="429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3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5EB8F1-B98F-416A-94EC-E42DE527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Cyfrowe formaty zapisu dźwięku – formaty stosujące kompresje stratne – kodowanie </a:t>
            </a:r>
            <a:r>
              <a:rPr lang="pl-PL" sz="3600" dirty="0" err="1"/>
              <a:t>perceptualne</a:t>
            </a:r>
            <a:endParaRPr lang="pl-PL" sz="3600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0E35011-4AF7-4A9C-9DC2-ABC7F4F98043}"/>
              </a:ext>
            </a:extLst>
          </p:cNvPr>
          <p:cNvSpPr/>
          <p:nvPr/>
        </p:nvSpPr>
        <p:spPr>
          <a:xfrm>
            <a:off x="2281187" y="2540840"/>
            <a:ext cx="1827196" cy="888160"/>
          </a:xfrm>
          <a:prstGeom prst="rect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70C21E89-9D09-43B1-B1C0-C21459E00E5E}"/>
              </a:ext>
            </a:extLst>
          </p:cNvPr>
          <p:cNvSpPr/>
          <p:nvPr/>
        </p:nvSpPr>
        <p:spPr>
          <a:xfrm>
            <a:off x="7332849" y="2540840"/>
            <a:ext cx="2687050" cy="888160"/>
          </a:xfrm>
          <a:prstGeom prst="rect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F7BB3181-7166-4904-BF87-2B6A7CC1FC55}"/>
              </a:ext>
            </a:extLst>
          </p:cNvPr>
          <p:cNvSpPr/>
          <p:nvPr/>
        </p:nvSpPr>
        <p:spPr>
          <a:xfrm>
            <a:off x="4695524" y="2540840"/>
            <a:ext cx="2003659" cy="888160"/>
          </a:xfrm>
          <a:prstGeom prst="rect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62EC1487-9498-418D-82E5-521803BAD3D7}"/>
              </a:ext>
            </a:extLst>
          </p:cNvPr>
          <p:cNvSpPr/>
          <p:nvPr/>
        </p:nvSpPr>
        <p:spPr>
          <a:xfrm>
            <a:off x="2444818" y="4272472"/>
            <a:ext cx="2058202" cy="888160"/>
          </a:xfrm>
          <a:prstGeom prst="rect">
            <a:avLst/>
          </a:prstGeom>
          <a:ln w="254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9" name="Łącznik prosty ze strzałką 8">
            <a:extLst>
              <a:ext uri="{FF2B5EF4-FFF2-40B4-BE49-F238E27FC236}">
                <a16:creationId xmlns:a16="http://schemas.microsoft.com/office/drawing/2014/main" id="{2D8B8842-D446-4933-8C14-B4EDA36E146D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35267" y="2984920"/>
            <a:ext cx="1645920" cy="0"/>
          </a:xfrm>
          <a:prstGeom prst="straightConnector1">
            <a:avLst/>
          </a:prstGeom>
          <a:ln w="254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5C11B9F6-3614-4554-B3DC-89C5D030B72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38425" y="4716552"/>
            <a:ext cx="606393" cy="0"/>
          </a:xfrm>
          <a:prstGeom prst="straightConnector1">
            <a:avLst/>
          </a:prstGeom>
          <a:ln w="254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7B033E0D-BF70-4B02-B4F3-58E495834C4E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5301915" y="3429000"/>
            <a:ext cx="395439" cy="1287552"/>
          </a:xfrm>
          <a:prstGeom prst="straightConnector1">
            <a:avLst/>
          </a:prstGeom>
          <a:ln w="254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87524A37-79AA-4A9A-A21B-B15D9B1E8465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6699183" y="2984920"/>
            <a:ext cx="633666" cy="0"/>
          </a:xfrm>
          <a:prstGeom prst="straightConnector1">
            <a:avLst/>
          </a:prstGeom>
          <a:ln w="254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D2F875F5-083C-403A-B14A-50E372778FEC}"/>
              </a:ext>
            </a:extLst>
          </p:cNvPr>
          <p:cNvCxnSpPr>
            <a:cxnSpLocks/>
          </p:cNvCxnSpPr>
          <p:nvPr/>
        </p:nvCxnSpPr>
        <p:spPr>
          <a:xfrm>
            <a:off x="10019899" y="2966959"/>
            <a:ext cx="1224010" cy="0"/>
          </a:xfrm>
          <a:prstGeom prst="straightConnector1">
            <a:avLst/>
          </a:prstGeom>
          <a:ln w="254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>
            <a:extLst>
              <a:ext uri="{FF2B5EF4-FFF2-40B4-BE49-F238E27FC236}">
                <a16:creationId xmlns:a16="http://schemas.microsoft.com/office/drawing/2014/main" id="{F2EEE75F-6B0C-4094-8B4D-5C09778722D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108383" y="2984920"/>
            <a:ext cx="587141" cy="0"/>
          </a:xfrm>
          <a:prstGeom prst="straightConnector1">
            <a:avLst/>
          </a:prstGeom>
          <a:ln w="25400" cmpd="sng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A8C0C2D2-E8D4-4307-A0BB-798565B0248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503020" y="4716552"/>
            <a:ext cx="798895" cy="0"/>
          </a:xfrm>
          <a:prstGeom prst="line">
            <a:avLst/>
          </a:prstGeom>
          <a:ln w="2540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Łącznik prosty 25">
            <a:extLst>
              <a:ext uri="{FF2B5EF4-FFF2-40B4-BE49-F238E27FC236}">
                <a16:creationId xmlns:a16="http://schemas.microsoft.com/office/drawing/2014/main" id="{36AF68C1-0607-4F6F-AC02-D1FEC2D61B6D}"/>
              </a:ext>
            </a:extLst>
          </p:cNvPr>
          <p:cNvCxnSpPr/>
          <p:nvPr/>
        </p:nvCxnSpPr>
        <p:spPr>
          <a:xfrm flipV="1">
            <a:off x="1838425" y="2984920"/>
            <a:ext cx="0" cy="1731632"/>
          </a:xfrm>
          <a:prstGeom prst="line">
            <a:avLst/>
          </a:prstGeom>
          <a:ln w="2540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62B4D9A-66DB-47B2-A3A0-CF47FC78B999}"/>
              </a:ext>
            </a:extLst>
          </p:cNvPr>
          <p:cNvSpPr txBox="1"/>
          <p:nvPr/>
        </p:nvSpPr>
        <p:spPr>
          <a:xfrm>
            <a:off x="404261" y="2236569"/>
            <a:ext cx="1655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Sygnał wejściowy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40CEDD7F-B21D-4ECF-9E8A-1F2A18E872A5}"/>
              </a:ext>
            </a:extLst>
          </p:cNvPr>
          <p:cNvSpPr txBox="1"/>
          <p:nvPr/>
        </p:nvSpPr>
        <p:spPr>
          <a:xfrm>
            <a:off x="10343947" y="2113513"/>
            <a:ext cx="179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Wyjściowy strumień bitów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0C3B4272-EBFE-432B-B31A-C97E30AB5A3D}"/>
              </a:ext>
            </a:extLst>
          </p:cNvPr>
          <p:cNvSpPr txBox="1"/>
          <p:nvPr/>
        </p:nvSpPr>
        <p:spPr>
          <a:xfrm>
            <a:off x="7607165" y="2630976"/>
            <a:ext cx="2542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Formatowanie strumienia bitów</a:t>
            </a:r>
          </a:p>
        </p:txBody>
      </p:sp>
      <p:sp>
        <p:nvSpPr>
          <p:cNvPr id="40" name="pole tekstowe 39">
            <a:extLst>
              <a:ext uri="{FF2B5EF4-FFF2-40B4-BE49-F238E27FC236}">
                <a16:creationId xmlns:a16="http://schemas.microsoft.com/office/drawing/2014/main" id="{7B796498-A2C8-4842-B7B1-A99C511F658F}"/>
              </a:ext>
            </a:extLst>
          </p:cNvPr>
          <p:cNvSpPr txBox="1"/>
          <p:nvPr/>
        </p:nvSpPr>
        <p:spPr>
          <a:xfrm>
            <a:off x="4888028" y="2613016"/>
            <a:ext cx="2395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Kwantyzacja </a:t>
            </a:r>
            <a:br>
              <a:rPr lang="pl-PL" sz="2000" dirty="0"/>
            </a:br>
            <a:r>
              <a:rPr lang="pl-PL" sz="2000" dirty="0"/>
              <a:t>i kodowanie</a:t>
            </a:r>
          </a:p>
        </p:txBody>
      </p:sp>
      <p:sp>
        <p:nvSpPr>
          <p:cNvPr id="41" name="pole tekstowe 40">
            <a:extLst>
              <a:ext uri="{FF2B5EF4-FFF2-40B4-BE49-F238E27FC236}">
                <a16:creationId xmlns:a16="http://schemas.microsoft.com/office/drawing/2014/main" id="{90279970-E186-41E5-9A6D-76FCC4DBCAB0}"/>
              </a:ext>
            </a:extLst>
          </p:cNvPr>
          <p:cNvSpPr txBox="1"/>
          <p:nvPr/>
        </p:nvSpPr>
        <p:spPr>
          <a:xfrm>
            <a:off x="2425567" y="2630976"/>
            <a:ext cx="1734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Bank filtrów analizujących</a:t>
            </a:r>
          </a:p>
        </p:txBody>
      </p:sp>
      <p:sp>
        <p:nvSpPr>
          <p:cNvPr id="42" name="pole tekstowe 41">
            <a:extLst>
              <a:ext uri="{FF2B5EF4-FFF2-40B4-BE49-F238E27FC236}">
                <a16:creationId xmlns:a16="http://schemas.microsoft.com/office/drawing/2014/main" id="{DAA50932-F1D4-4AB7-AE35-16006EE28BB4}"/>
              </a:ext>
            </a:extLst>
          </p:cNvPr>
          <p:cNvSpPr txBox="1"/>
          <p:nvPr/>
        </p:nvSpPr>
        <p:spPr>
          <a:xfrm>
            <a:off x="2456049" y="4362607"/>
            <a:ext cx="2289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/>
              <a:t>Model </a:t>
            </a:r>
            <a:r>
              <a:rPr lang="pl-PL" sz="2000" dirty="0" err="1"/>
              <a:t>psychoakustyczny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870700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64943B-AB4F-441A-ABAC-6243EBF8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4400" dirty="0"/>
              <a:t>Cyfrowe formaty zapisu dźwięku – formaty stosujące kompresje stratne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80C930A-81FC-40F8-9755-124108BE3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164"/>
            <a:ext cx="10515600" cy="4656923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Jak działa kodowanie </a:t>
            </a:r>
            <a:r>
              <a:rPr lang="pl-PL" dirty="0" err="1"/>
              <a:t>perceptualne</a:t>
            </a:r>
            <a:r>
              <a:rPr lang="pl-PL" dirty="0"/>
              <a:t> na przykładzie formatu MP3: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Podział na 576 węższych pasm częstotliwości z użyciem filtrów cyfrowych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Analiza poszczególnych pasm z użyciem modelu </a:t>
            </a:r>
            <a:r>
              <a:rPr lang="pl-PL" dirty="0" err="1"/>
              <a:t>psychoakustycznego</a:t>
            </a:r>
            <a:r>
              <a:rPr lang="pl-PL" dirty="0"/>
              <a:t> i określenie, które pasmo należy zachować z jaką dokładnością i czy trzeba je w ogóle zachować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Połączenie danych, dodanie danych sterujących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Kompresja bezstratna -&gt; otrzymujemy plik MP3</a:t>
            </a:r>
          </a:p>
        </p:txBody>
      </p:sp>
    </p:spTree>
    <p:extLst>
      <p:ext uri="{BB962C8B-B14F-4D97-AF65-F5344CB8AC3E}">
        <p14:creationId xmlns:p14="http://schemas.microsoft.com/office/powerpoint/2010/main" val="346170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BB2FA7-7A24-4E4E-81A3-71AE3B0E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4400" dirty="0"/>
              <a:t>Cyfrowe formaty zapisu dźwięku – formaty stosujące kompresje stratne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ADFEEA3-A7C8-4FA7-8B02-0DCAFD181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MP3 - Format wykorzystujący standard kompresji MPEG-1 Audio </a:t>
            </a:r>
            <a:r>
              <a:rPr lang="pl-PL" dirty="0" err="1"/>
              <a:t>Layer</a:t>
            </a:r>
            <a:r>
              <a:rPr lang="pl-PL" dirty="0"/>
              <a:t> 3, powstała przy współpracy </a:t>
            </a:r>
            <a:r>
              <a:rPr lang="pl-PL" dirty="0" err="1"/>
              <a:t>Moving</a:t>
            </a:r>
            <a:r>
              <a:rPr lang="pl-PL" dirty="0"/>
              <a:t> Picture </a:t>
            </a:r>
            <a:r>
              <a:rPr lang="pl-PL" dirty="0" err="1"/>
              <a:t>Experts</a:t>
            </a:r>
            <a:r>
              <a:rPr lang="pl-PL" dirty="0"/>
              <a:t> </a:t>
            </a:r>
            <a:r>
              <a:rPr lang="pl-PL" dirty="0" err="1"/>
              <a:t>Group</a:t>
            </a:r>
            <a:r>
              <a:rPr lang="pl-PL" dirty="0"/>
              <a:t> (MPEG) i Towarzystwo Fraunhofera, kompresja rzędu 75-95% względem pliku </a:t>
            </a:r>
            <a:r>
              <a:rPr lang="pl-PL" dirty="0" err="1"/>
              <a:t>wave</a:t>
            </a:r>
            <a:r>
              <a:rPr lang="pl-PL" dirty="0"/>
              <a:t>, ochrona patentowa do 2017 roku w USA i 2012  w EU.</a:t>
            </a:r>
          </a:p>
          <a:p>
            <a:r>
              <a:rPr lang="pl-PL" dirty="0"/>
              <a:t>AAC – </a:t>
            </a:r>
            <a:r>
              <a:rPr lang="pl-PL" dirty="0" err="1"/>
              <a:t>Advance</a:t>
            </a:r>
            <a:r>
              <a:rPr lang="pl-PL" dirty="0"/>
              <a:t> Audio </a:t>
            </a:r>
            <a:r>
              <a:rPr lang="pl-PL" dirty="0" err="1"/>
              <a:t>Coding</a:t>
            </a:r>
            <a:r>
              <a:rPr lang="pl-PL" dirty="0"/>
              <a:t> – lepsza jakość dźwięku przy tym samym bit </a:t>
            </a:r>
            <a:r>
              <a:rPr lang="pl-PL" dirty="0" err="1"/>
              <a:t>rate</a:t>
            </a:r>
            <a:r>
              <a:rPr lang="pl-PL" dirty="0"/>
              <a:t> jak MP3, następca MP3, brak licencji, kompresja jak przy MP3</a:t>
            </a:r>
          </a:p>
          <a:p>
            <a:r>
              <a:rPr lang="pl-PL" dirty="0"/>
              <a:t>WMA – Windows Media Audio, format opracowany przez Microsoft, miał być lepszy od MP3, współczynnik kompresji gorszy od MP3, format ostatecznie porzucony</a:t>
            </a:r>
          </a:p>
        </p:txBody>
      </p:sp>
    </p:spTree>
    <p:extLst>
      <p:ext uri="{BB962C8B-B14F-4D97-AF65-F5344CB8AC3E}">
        <p14:creationId xmlns:p14="http://schemas.microsoft.com/office/powerpoint/2010/main" val="1184181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1CDD618-FCAB-4F51-99A3-A70AD906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4400" dirty="0"/>
              <a:t>Cyfrowe formaty zapisu dźwięku – formaty stosujące kompresje stratne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57B7332-8DD8-4459-A813-0E4F26722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Inne formaty stratne:</a:t>
            </a:r>
          </a:p>
          <a:p>
            <a:pPr>
              <a:buFontTx/>
              <a:buChar char="-"/>
            </a:pPr>
            <a:r>
              <a:rPr lang="pl-PL" dirty="0" err="1"/>
              <a:t>Ogg</a:t>
            </a:r>
            <a:r>
              <a:rPr lang="pl-PL" dirty="0"/>
              <a:t> </a:t>
            </a:r>
            <a:r>
              <a:rPr lang="pl-PL" dirty="0" err="1"/>
              <a:t>Vorbis</a:t>
            </a:r>
            <a:endParaRPr lang="pl-PL" dirty="0"/>
          </a:p>
          <a:p>
            <a:pPr>
              <a:buFontTx/>
              <a:buChar char="-"/>
            </a:pPr>
            <a:r>
              <a:rPr lang="pl-PL" dirty="0" err="1"/>
              <a:t>RealAudio</a:t>
            </a:r>
            <a:endParaRPr lang="pl-PL" dirty="0"/>
          </a:p>
          <a:p>
            <a:pPr>
              <a:buFontTx/>
              <a:buChar char="-"/>
            </a:pPr>
            <a:r>
              <a:rPr lang="pl-PL" dirty="0" err="1"/>
              <a:t>Webm</a:t>
            </a:r>
            <a:endParaRPr lang="pl-PL" dirty="0"/>
          </a:p>
          <a:p>
            <a:pPr>
              <a:buFontTx/>
              <a:buChar char="-"/>
            </a:pPr>
            <a:r>
              <a:rPr lang="pl-PL" dirty="0" err="1"/>
              <a:t>Speex</a:t>
            </a:r>
            <a:endParaRPr lang="pl-PL" dirty="0"/>
          </a:p>
          <a:p>
            <a:pPr>
              <a:buFontTx/>
              <a:buChar char="-"/>
            </a:pPr>
            <a:r>
              <a:rPr lang="pl-PL" dirty="0"/>
              <a:t>Opus</a:t>
            </a:r>
          </a:p>
          <a:p>
            <a:pPr>
              <a:buFontTx/>
              <a:buChar char="-"/>
            </a:pPr>
            <a:r>
              <a:rPr lang="pl-PL" dirty="0" err="1"/>
              <a:t>Monkey’s</a:t>
            </a:r>
            <a:r>
              <a:rPr lang="pl-PL" dirty="0"/>
              <a:t> Audio</a:t>
            </a:r>
          </a:p>
          <a:p>
            <a:pPr>
              <a:buFontTx/>
              <a:buChar char="-"/>
            </a:pPr>
            <a:r>
              <a:rPr lang="pl-PL" dirty="0"/>
              <a:t>AC-3</a:t>
            </a:r>
          </a:p>
        </p:txBody>
      </p:sp>
    </p:spTree>
    <p:extLst>
      <p:ext uri="{BB962C8B-B14F-4D97-AF65-F5344CB8AC3E}">
        <p14:creationId xmlns:p14="http://schemas.microsoft.com/office/powerpoint/2010/main" val="226486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wykładu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 czego służą parametryzacje i reprezentacje?</a:t>
            </a:r>
          </a:p>
          <a:p>
            <a:r>
              <a:rPr lang="pl-PL" dirty="0"/>
              <a:t>Cyfrowe formaty zapisu dźwięku</a:t>
            </a:r>
          </a:p>
          <a:p>
            <a:r>
              <a:rPr lang="pl-PL" dirty="0"/>
              <a:t>Transformacja Fouriera - przypomnienie</a:t>
            </a:r>
          </a:p>
          <a:p>
            <a:r>
              <a:rPr lang="pl-PL" dirty="0"/>
              <a:t>Okienkowanie</a:t>
            </a:r>
          </a:p>
          <a:p>
            <a:r>
              <a:rPr lang="pl-PL" dirty="0"/>
              <a:t>Reprezentacje sygnałów fonicznych</a:t>
            </a:r>
          </a:p>
          <a:p>
            <a:r>
              <a:rPr lang="pl-PL" dirty="0"/>
              <a:t>Parametryzacje sygnałów fonicznych – MFCC, GFCC, LPC i pochodne</a:t>
            </a:r>
          </a:p>
          <a:p>
            <a:r>
              <a:rPr lang="pl-PL" dirty="0"/>
              <a:t>Parametryzacje sygnałów fonicznych – deskryptory niskopoziomowe MPEG-7 i pochodne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2579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809BD9-E132-4841-A7D2-E71C1D7FF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Formaty audio, a uczenie maszynowe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3D2E3F-3456-4E61-9E3E-3364692C0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Kilka wskazówek:</a:t>
            </a:r>
          </a:p>
          <a:p>
            <a:r>
              <a:rPr lang="pl-PL" b="1" i="1" dirty="0"/>
              <a:t>Wystrzegać się formatów stratnych!!!</a:t>
            </a:r>
          </a:p>
          <a:p>
            <a:r>
              <a:rPr lang="pl-PL" dirty="0"/>
              <a:t>Sprawdzić jaki kodek kryje się pod rozszerzeniem </a:t>
            </a:r>
            <a:r>
              <a:rPr lang="pl-PL" dirty="0" err="1"/>
              <a:t>wav</a:t>
            </a:r>
            <a:r>
              <a:rPr lang="pl-PL" dirty="0"/>
              <a:t>.</a:t>
            </a:r>
          </a:p>
          <a:p>
            <a:r>
              <a:rPr lang="pl-PL" dirty="0"/>
              <a:t>Najbezpieczniej działać na plikach .</a:t>
            </a:r>
            <a:r>
              <a:rPr lang="pl-PL" dirty="0" err="1"/>
              <a:t>flac</a:t>
            </a:r>
            <a:r>
              <a:rPr lang="pl-PL" dirty="0"/>
              <a:t> – mała szansa na nietypowy kodek w środku, mniejszy rozmiar niż format </a:t>
            </a:r>
            <a:r>
              <a:rPr lang="pl-PL" dirty="0" err="1"/>
              <a:t>wave</a:t>
            </a:r>
            <a:r>
              <a:rPr lang="pl-PL" dirty="0"/>
              <a:t>.</a:t>
            </a:r>
          </a:p>
          <a:p>
            <a:r>
              <a:rPr lang="pl-PL" dirty="0"/>
              <a:t>Zwracać uwagę na częstotliwość próbkowania – czasami 16kHz to za mało, czasami 48 kHz to za dużo i trzeba obcinać pasmo – nie ma uniwersalnej częstotliwości próbkowania</a:t>
            </a:r>
          </a:p>
          <a:p>
            <a:r>
              <a:rPr lang="pl-PL" dirty="0"/>
              <a:t>Im więcej bitów do zapisu tym lepiej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6602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Transformacja Fouriera</a:t>
            </a:r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>
          <a:xfrm>
            <a:off x="849630" y="1520040"/>
            <a:ext cx="10515600" cy="3064839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Pozwala na przejście z dziedziny czasu do dziedziny częstotliwości</a:t>
            </a:r>
          </a:p>
          <a:p>
            <a:pPr marL="0" indent="0">
              <a:buNone/>
            </a:pPr>
            <a:r>
              <a:rPr lang="pl-PL" dirty="0"/>
              <a:t>Dzięki analizie z wykorzystaniem transformacji Fouriera jesteśmy w stanie sprawdzić jakie składowe są obecne w sygnale oraz w jakich ilościach</a:t>
            </a:r>
          </a:p>
          <a:p>
            <a:pPr marL="0" indent="0">
              <a:buNone/>
            </a:pPr>
            <a:r>
              <a:rPr lang="pl-PL" dirty="0"/>
              <a:t>Transformacja Fouriera jest bezstratna i funkcja poddana transformacji może być zrekonstruowana z wykorzystaniem Odwrotnej Transformacji Fouriera.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92F4D6AA-56F7-4441-A51A-619D8C3C1D3F}"/>
                  </a:ext>
                </a:extLst>
              </p:cNvPr>
              <p:cNvSpPr txBox="1"/>
              <p:nvPr/>
            </p:nvSpPr>
            <p:spPr>
              <a:xfrm>
                <a:off x="3690393" y="4847927"/>
                <a:ext cx="4811213" cy="9523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𝑖𝑥𝑠</m:t>
                              </m:r>
                            </m:sup>
                          </m:sSup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pl-PL" sz="2800" dirty="0"/>
              </a:p>
            </p:txBody>
          </p:sp>
        </mc:Choice>
        <mc:Fallback>
          <p:sp>
            <p:nvSpPr>
              <p:cNvPr id="2" name="pole tekstowe 1">
                <a:extLst>
                  <a:ext uri="{FF2B5EF4-FFF2-40B4-BE49-F238E27FC236}">
                    <a16:creationId xmlns:a16="http://schemas.microsoft.com/office/drawing/2014/main" id="{92F4D6AA-56F7-4441-A51A-619D8C3C1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393" y="4847927"/>
                <a:ext cx="4811213" cy="9523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pole tekstowe 2">
            <a:extLst>
              <a:ext uri="{FF2B5EF4-FFF2-40B4-BE49-F238E27FC236}">
                <a16:creationId xmlns:a16="http://schemas.microsoft.com/office/drawing/2014/main" id="{179859ED-6779-4A22-AB79-08D203B0737C}"/>
              </a:ext>
            </a:extLst>
          </p:cNvPr>
          <p:cNvSpPr txBox="1"/>
          <p:nvPr/>
        </p:nvSpPr>
        <p:spPr>
          <a:xfrm>
            <a:off x="3269490" y="5969652"/>
            <a:ext cx="6104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Transformata dla funkcji f(x)</a:t>
            </a:r>
          </a:p>
        </p:txBody>
      </p:sp>
    </p:spTree>
    <p:extLst>
      <p:ext uri="{BB962C8B-B14F-4D97-AF65-F5344CB8AC3E}">
        <p14:creationId xmlns:p14="http://schemas.microsoft.com/office/powerpoint/2010/main" val="198672560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377808-D506-47CB-8865-DD91A991F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Transformacja Fouriera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4C9990-FE12-4345-AFD0-36A67592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Standardowo w przetwarzaniu sygnałów cyfrowych stosuje się DFT – Dyskretną Transformację Fouriera, bo przetwarzany sygnał jest </a:t>
            </a:r>
            <a:r>
              <a:rPr lang="pl-PL" dirty="0" err="1"/>
              <a:t>spróbkowany</a:t>
            </a:r>
            <a:r>
              <a:rPr lang="pl-PL" dirty="0"/>
              <a:t> (dyskretny)</a:t>
            </a:r>
          </a:p>
          <a:p>
            <a:r>
              <a:rPr lang="pl-PL" dirty="0"/>
              <a:t>W praktyce stosuje się FFT czyli Szybką Transformację Fouriera</a:t>
            </a:r>
          </a:p>
          <a:p>
            <a:r>
              <a:rPr lang="pl-PL" dirty="0"/>
              <a:t> Pierwotnie był to algorytm Cooleya-</a:t>
            </a:r>
            <a:r>
              <a:rPr lang="pl-PL" dirty="0" err="1"/>
              <a:t>Tukeya</a:t>
            </a:r>
            <a:r>
              <a:rPr lang="pl-PL" dirty="0"/>
              <a:t>, który jako podstawę do obliczeń brał liczbę 2 i operował na ciągach wartości sygnału o długości będącej potęgą liczby 2</a:t>
            </a:r>
          </a:p>
        </p:txBody>
      </p:sp>
    </p:spTree>
    <p:extLst>
      <p:ext uri="{BB962C8B-B14F-4D97-AF65-F5344CB8AC3E}">
        <p14:creationId xmlns:p14="http://schemas.microsoft.com/office/powerpoint/2010/main" val="330821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377808-D506-47CB-8865-DD91A991F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Transformacja Fouriera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4C9990-FE12-4345-AFD0-36A675923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30" y="1520040"/>
            <a:ext cx="10515600" cy="643611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Czym jest rozdzielczość czasowa i częstotliwościowa?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7BB4E694-0861-485B-9AC4-657705FB8A17}"/>
                  </a:ext>
                </a:extLst>
              </p:cNvPr>
              <p:cNvSpPr txBox="1"/>
              <p:nvPr/>
            </p:nvSpPr>
            <p:spPr>
              <a:xfrm>
                <a:off x="4792434" y="3214638"/>
                <a:ext cx="5034520" cy="533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pl-PL" sz="2400" dirty="0"/>
                  <a:t>, gdzie N to liczba próbek sygnału</a:t>
                </a:r>
              </a:p>
            </p:txBody>
          </p:sp>
        </mc:Choice>
        <mc:Fallback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7BB4E694-0861-485B-9AC4-657705FB8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434" y="3214638"/>
                <a:ext cx="5034520" cy="533608"/>
              </a:xfrm>
              <a:prstGeom prst="rect">
                <a:avLst/>
              </a:prstGeom>
              <a:blipFill>
                <a:blip r:embed="rId3"/>
                <a:stretch>
                  <a:fillRect r="-2663" b="-2045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a 5">
                <a:extLst>
                  <a:ext uri="{FF2B5EF4-FFF2-40B4-BE49-F238E27FC236}">
                    <a16:creationId xmlns:a16="http://schemas.microsoft.com/office/drawing/2014/main" id="{1530AA1A-B913-43A6-84B0-4D0982A44B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8124889"/>
                  </p:ext>
                </p:extLst>
              </p:nvPr>
            </p:nvGraphicFramePr>
            <p:xfrm>
              <a:off x="2096438" y="5378815"/>
              <a:ext cx="8128001" cy="7625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294464587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290807886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71901650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16488963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94150575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05625007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1643956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2048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4096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555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l-PL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pl-PL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sub>
                              </m:sSub>
                            </m:oMath>
                          </a14:m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[</a:t>
                          </a:r>
                          <a:r>
                            <a:rPr lang="pl-PL" b="1" dirty="0" err="1">
                              <a:solidFill>
                                <a:schemeClr val="bg1"/>
                              </a:solidFill>
                            </a:rPr>
                            <a:t>Hz</a:t>
                          </a:r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375,00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187,50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93,75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46,88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23,44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11,72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13927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a 5">
                <a:extLst>
                  <a:ext uri="{FF2B5EF4-FFF2-40B4-BE49-F238E27FC236}">
                    <a16:creationId xmlns:a16="http://schemas.microsoft.com/office/drawing/2014/main" id="{1530AA1A-B913-43A6-84B0-4D0982A44B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8124889"/>
                  </p:ext>
                </p:extLst>
              </p:nvPr>
            </p:nvGraphicFramePr>
            <p:xfrm>
              <a:off x="2096438" y="5378815"/>
              <a:ext cx="8128001" cy="7625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294464587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290807886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71901650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16488963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94150575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05625007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1643956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2048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4096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555226"/>
                      </a:ext>
                    </a:extLst>
                  </a:tr>
                  <a:tr h="391732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524" t="-101538" r="-601047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375,00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187,50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93,75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46,88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23,44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11,72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139275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A919B630-5170-47E9-92AE-CCD7F1148668}"/>
                  </a:ext>
                </a:extLst>
              </p:cNvPr>
              <p:cNvSpPr txBox="1"/>
              <p:nvPr/>
            </p:nvSpPr>
            <p:spPr>
              <a:xfrm>
                <a:off x="3939211" y="4825015"/>
                <a:ext cx="6098146" cy="3929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pl-PL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𝑅𝑜𝑧𝑑𝑧𝑖𝑒𝑙𝑐𝑧𝑜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ść 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𝑑𝑙𝑎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pl-PL" dirty="0"/>
                  <a:t>=48 kHz</a:t>
                </a:r>
              </a:p>
            </p:txBody>
          </p:sp>
        </mc:Choice>
        <mc:Fallback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A919B630-5170-47E9-92AE-CCD7F1148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211" y="4825015"/>
                <a:ext cx="6098146" cy="392993"/>
              </a:xfrm>
              <a:prstGeom prst="rect">
                <a:avLst/>
              </a:prstGeom>
              <a:blipFill>
                <a:blip r:embed="rId5"/>
                <a:stretch>
                  <a:fillRect t="-3125" b="-2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20F715A-9231-477E-83F9-60B31F94B930}"/>
              </a:ext>
            </a:extLst>
          </p:cNvPr>
          <p:cNvSpPr txBox="1"/>
          <p:nvPr/>
        </p:nvSpPr>
        <p:spPr>
          <a:xfrm>
            <a:off x="4792434" y="3853549"/>
            <a:ext cx="520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Wzór na rozdzielczość częstotliwościową</a:t>
            </a:r>
          </a:p>
          <a:p>
            <a:endParaRPr lang="pl-PL" sz="2400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A7BA7FA2-B695-40B2-980A-C8249E0850E6}"/>
              </a:ext>
            </a:extLst>
          </p:cNvPr>
          <p:cNvSpPr txBox="1"/>
          <p:nvPr/>
        </p:nvSpPr>
        <p:spPr>
          <a:xfrm>
            <a:off x="986498" y="2066294"/>
            <a:ext cx="102418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/>
              <a:t>Jest to najmniejsza wykrywalna różnica pomiędzy dwoma składowymi widmowymi</a:t>
            </a:r>
          </a:p>
        </p:txBody>
      </p:sp>
    </p:spTree>
    <p:extLst>
      <p:ext uri="{BB962C8B-B14F-4D97-AF65-F5344CB8AC3E}">
        <p14:creationId xmlns:p14="http://schemas.microsoft.com/office/powerpoint/2010/main" val="2818647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3A3262-62E3-4385-BF6C-10EF1F4E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Transformacja Fouriera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424562C-CEF2-4B5B-BB13-0E1CA3B93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Czym jest rozdzielczość czasowa i częstotliwościowa?</a:t>
            </a:r>
          </a:p>
          <a:p>
            <a:r>
              <a:rPr lang="pl-PL" dirty="0"/>
              <a:t>Minimalny odstęp czasowy pomiędzy dwoma zdarzeniami w sygnale, który umożliwia rozróżnienie tych dwóch zdarzeń</a:t>
            </a: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B002C0C0-20CA-4696-B032-D87DA7E5D909}"/>
                  </a:ext>
                </a:extLst>
              </p:cNvPr>
              <p:cNvSpPr txBox="1"/>
              <p:nvPr/>
            </p:nvSpPr>
            <p:spPr>
              <a:xfrm>
                <a:off x="4377018" y="3381843"/>
                <a:ext cx="6098146" cy="567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pl-P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pl-PL" sz="2000" dirty="0"/>
                  <a:t>, gdzie N to liczba próbek sygnału</a:t>
                </a:r>
              </a:p>
            </p:txBody>
          </p:sp>
        </mc:Choice>
        <mc:Fallback>
          <p:sp>
            <p:nvSpPr>
              <p:cNvPr id="5" name="pole tekstowe 4">
                <a:extLst>
                  <a:ext uri="{FF2B5EF4-FFF2-40B4-BE49-F238E27FC236}">
                    <a16:creationId xmlns:a16="http://schemas.microsoft.com/office/drawing/2014/main" id="{B002C0C0-20CA-4696-B032-D87DA7E5D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018" y="3381843"/>
                <a:ext cx="6098146" cy="567528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ole tekstowe 6">
            <a:extLst>
              <a:ext uri="{FF2B5EF4-FFF2-40B4-BE49-F238E27FC236}">
                <a16:creationId xmlns:a16="http://schemas.microsoft.com/office/drawing/2014/main" id="{08CF8D69-59CF-4C84-B1E5-D210E017BF9C}"/>
              </a:ext>
            </a:extLst>
          </p:cNvPr>
          <p:cNvSpPr txBox="1"/>
          <p:nvPr/>
        </p:nvSpPr>
        <p:spPr>
          <a:xfrm>
            <a:off x="4377018" y="4082747"/>
            <a:ext cx="6098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000" dirty="0"/>
              <a:t>Wzór na rozdzielczość czasową</a:t>
            </a:r>
          </a:p>
          <a:p>
            <a:endParaRPr lang="pl-PL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FADC632-78F1-4209-8AA8-FFCF0DA986BC}"/>
                  </a:ext>
                </a:extLst>
              </p:cNvPr>
              <p:cNvSpPr txBox="1"/>
              <p:nvPr/>
            </p:nvSpPr>
            <p:spPr>
              <a:xfrm>
                <a:off x="4478628" y="4729078"/>
                <a:ext cx="60981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𝑅𝑜𝑧𝑑𝑧𝑖𝑒𝑙𝑐𝑧𝑜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ść 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𝑑𝑙𝑎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l-PL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pl-PL" sz="2000" dirty="0"/>
                  <a:t>=48 kHz</a:t>
                </a:r>
              </a:p>
            </p:txBody>
          </p:sp>
        </mc:Choice>
        <mc:Fallback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AFADC632-78F1-4209-8AA8-FFCF0DA98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28" y="4729078"/>
                <a:ext cx="6098146" cy="400110"/>
              </a:xfrm>
              <a:prstGeom prst="rect">
                <a:avLst/>
              </a:prstGeom>
              <a:blipFill>
                <a:blip r:embed="rId4"/>
                <a:stretch>
                  <a:fillRect l="-100" t="-9231" b="-2769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ela 5">
                <a:extLst>
                  <a:ext uri="{FF2B5EF4-FFF2-40B4-BE49-F238E27FC236}">
                    <a16:creationId xmlns:a16="http://schemas.microsoft.com/office/drawing/2014/main" id="{C18B83F2-5E3E-4F85-9A66-D13096897E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524809"/>
                  </p:ext>
                </p:extLst>
              </p:nvPr>
            </p:nvGraphicFramePr>
            <p:xfrm>
              <a:off x="2347163" y="5359460"/>
              <a:ext cx="8128001" cy="1133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294464587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290807886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71901650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16488963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94150575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05625007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1643956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2048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4096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555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l-PL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pl-PL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sub>
                              </m:sSub>
                            </m:oMath>
                          </a14:m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[</a:t>
                          </a:r>
                          <a:r>
                            <a:rPr lang="pl-PL" b="1" dirty="0" err="1">
                              <a:solidFill>
                                <a:schemeClr val="bg1"/>
                              </a:solidFill>
                            </a:rPr>
                            <a:t>Hz</a:t>
                          </a:r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375,00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187,50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93,75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46,88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23,44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11,72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1392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l-PL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1800" b="1" i="1" smtClean="0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pl-PL" sz="18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pl-PL" sz="1800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pl-PL" sz="1800" b="1" i="1" smtClean="0">
                                    <a:latin typeface="Cambria Math" panose="02040503050406030204" pitchFamily="18" charset="0"/>
                                  </a:rPr>
                                  <m:t>𝒎𝒔</m:t>
                                </m:r>
                                <m:r>
                                  <a:rPr lang="pl-PL" sz="18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pl-PL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effectLst/>
                            </a:rPr>
                            <a:t>2,67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effectLst/>
                            </a:rPr>
                            <a:t>5,33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effectLst/>
                            </a:rPr>
                            <a:t>10,67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effectLst/>
                            </a:rPr>
                            <a:t>21,33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effectLst/>
                            </a:rPr>
                            <a:t>42,67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effectLst/>
                            </a:rPr>
                            <a:t>85,33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5842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ela 5">
                <a:extLst>
                  <a:ext uri="{FF2B5EF4-FFF2-40B4-BE49-F238E27FC236}">
                    <a16:creationId xmlns:a16="http://schemas.microsoft.com/office/drawing/2014/main" id="{C18B83F2-5E3E-4F85-9A66-D13096897E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524809"/>
                  </p:ext>
                </p:extLst>
              </p:nvPr>
            </p:nvGraphicFramePr>
            <p:xfrm>
              <a:off x="2347163" y="5359460"/>
              <a:ext cx="8128001" cy="11334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61143">
                      <a:extLst>
                        <a:ext uri="{9D8B030D-6E8A-4147-A177-3AD203B41FA5}">
                          <a16:colId xmlns:a16="http://schemas.microsoft.com/office/drawing/2014/main" val="2944645874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290807886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71901650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4164889632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941505753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056250075"/>
                        </a:ext>
                      </a:extLst>
                    </a:gridCol>
                    <a:gridCol w="1161143">
                      <a:extLst>
                        <a:ext uri="{9D8B030D-6E8A-4147-A177-3AD203B41FA5}">
                          <a16:colId xmlns:a16="http://schemas.microsoft.com/office/drawing/2014/main" val="316439569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256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512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1024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2048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</a:rPr>
                            <a:t>4096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555226"/>
                      </a:ext>
                    </a:extLst>
                  </a:tr>
                  <a:tr h="391732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5"/>
                          <a:stretch>
                            <a:fillRect l="-1047" t="-101538" r="-600524" b="-1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375,00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187,50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93,75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46,88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solidFill>
                                <a:schemeClr val="bg1"/>
                              </a:solidFill>
                              <a:effectLst/>
                            </a:rPr>
                            <a:t>23,44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bg1"/>
                              </a:solidFill>
                              <a:effectLst/>
                            </a:rPr>
                            <a:t>11,72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13927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5"/>
                          <a:stretch>
                            <a:fillRect l="-1047" t="-214754" r="-60052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effectLst/>
                            </a:rPr>
                            <a:t>2,67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>
                              <a:effectLst/>
                            </a:rPr>
                            <a:t>5,33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effectLst/>
                            </a:rPr>
                            <a:t>10,67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effectLst/>
                            </a:rPr>
                            <a:t>21,33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effectLst/>
                            </a:rPr>
                            <a:t>42,67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effectLst/>
                            </a:rPr>
                            <a:t>85,33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85842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347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1E455F-F4D1-4E63-AF00-D5A0AF2D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Okienkowanie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3163F6D-3E64-4F35-A9B8-3D1023229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Po co stosować okienkowanie?</a:t>
            </a:r>
          </a:p>
          <a:p>
            <a:r>
              <a:rPr lang="pl-PL" dirty="0"/>
              <a:t>Weźmy z sygnału N </a:t>
            </a:r>
            <a:r>
              <a:rPr lang="pl-PL" dirty="0" err="1"/>
              <a:t>próbke</a:t>
            </a:r>
            <a:r>
              <a:rPr lang="pl-PL" dirty="0"/>
              <a:t> do obliczenia FFT – jest to odpowiednik mnożenia sygnału przez okno prostokątne czyli funkcję, która przyjmuje wartość 1 dla próbek branych do FFT i 0 dla pozostałych</a:t>
            </a:r>
          </a:p>
          <a:p>
            <a:r>
              <a:rPr lang="pl-PL" dirty="0"/>
              <a:t>Widomo okna prostokątnego jest proporcjonalne do </a:t>
            </a:r>
            <a:r>
              <a:rPr lang="pl-PL" dirty="0" err="1"/>
              <a:t>sinx</a:t>
            </a:r>
            <a:r>
              <a:rPr lang="pl-PL" dirty="0"/>
              <a:t>/x</a:t>
            </a:r>
          </a:p>
          <a:p>
            <a:r>
              <a:rPr lang="pl-PL" dirty="0"/>
              <a:t>Mnożenie w dziedzinie czasu to splot w dziedzinie częstotliwości</a:t>
            </a:r>
          </a:p>
          <a:p>
            <a:r>
              <a:rPr lang="pl-PL" dirty="0"/>
              <a:t>Jeśli okno nie obejmuje wielokrotności okresu sygnału to rzeczywiste widmo sygnału i widmo okna prostokątnego rozjadą się przy obliczaniu splotu</a:t>
            </a:r>
          </a:p>
        </p:txBody>
      </p:sp>
    </p:spTree>
    <p:extLst>
      <p:ext uri="{BB962C8B-B14F-4D97-AF65-F5344CB8AC3E}">
        <p14:creationId xmlns:p14="http://schemas.microsoft.com/office/powerpoint/2010/main" val="3640975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1E455F-F4D1-4E63-AF00-D5A0AF2D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Okienkowanie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3163F6D-3E64-4F35-A9B8-3D1023229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Czy przecieki są problematyczne?</a:t>
            </a:r>
          </a:p>
          <a:p>
            <a:r>
              <a:rPr lang="pl-PL" dirty="0"/>
              <a:t>Jeśli sygnał jest „</a:t>
            </a:r>
            <a:r>
              <a:rPr lang="pl-PL" dirty="0" err="1"/>
              <a:t>czysytm</a:t>
            </a:r>
            <a:r>
              <a:rPr lang="pl-PL" dirty="0"/>
              <a:t>” sinusem to nie</a:t>
            </a:r>
          </a:p>
          <a:p>
            <a:r>
              <a:rPr lang="pl-PL" dirty="0"/>
              <a:t>W przypadku np. mowy jest to problem – zniekształcane są amplitudy sygnału – okna mają za zadanie zredukować ten problem</a:t>
            </a:r>
          </a:p>
          <a:p>
            <a:r>
              <a:rPr lang="pl-PL" dirty="0"/>
              <a:t>W tym celu stosuje się okna inne niż prostokątne – amplituda bliska zeru na skraju okna ma za zadanie redukcje efektu skoku przy zapętlaniu okna.</a:t>
            </a:r>
          </a:p>
        </p:txBody>
      </p:sp>
    </p:spTree>
    <p:extLst>
      <p:ext uri="{BB962C8B-B14F-4D97-AF65-F5344CB8AC3E}">
        <p14:creationId xmlns:p14="http://schemas.microsoft.com/office/powerpoint/2010/main" val="1551842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1E455F-F4D1-4E63-AF00-D5A0AF2DA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Okienkowanie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3163F6D-3E64-4F35-A9B8-3D1023229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Jakie okna się stosuje?</a:t>
            </a:r>
          </a:p>
          <a:p>
            <a:r>
              <a:rPr lang="pl-PL" dirty="0" err="1"/>
              <a:t>Hamminga</a:t>
            </a:r>
            <a:r>
              <a:rPr lang="pl-PL" dirty="0"/>
              <a:t> – najczęściej, wystarcza w ok. 95% zastosowań</a:t>
            </a:r>
          </a:p>
          <a:p>
            <a:r>
              <a:rPr lang="pl-PL" dirty="0"/>
              <a:t>Von Hanna</a:t>
            </a:r>
          </a:p>
          <a:p>
            <a:r>
              <a:rPr lang="pl-PL" dirty="0" err="1"/>
              <a:t>Blackmanna</a:t>
            </a:r>
            <a:endParaRPr lang="pl-PL" dirty="0"/>
          </a:p>
          <a:p>
            <a:r>
              <a:rPr lang="pl-PL" dirty="0" err="1"/>
              <a:t>Bartletta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44662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BD42B-6150-478E-A80B-49F5FB86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Okienkowanie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0FF9688B-7960-4EDA-B3BD-06956AD55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9" t="6567"/>
          <a:stretch/>
        </p:blipFill>
        <p:spPr>
          <a:xfrm>
            <a:off x="5254581" y="403238"/>
            <a:ext cx="5467786" cy="6089634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8C53D4F-5905-4F87-A18D-EF0183B9A0B3}"/>
              </a:ext>
            </a:extLst>
          </p:cNvPr>
          <p:cNvSpPr txBox="1"/>
          <p:nvPr/>
        </p:nvSpPr>
        <p:spPr>
          <a:xfrm>
            <a:off x="783742" y="1679653"/>
            <a:ext cx="392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/>
              <a:t>Okno </a:t>
            </a:r>
            <a:r>
              <a:rPr lang="pl-PL" sz="3200" dirty="0" err="1"/>
              <a:t>Hamminga</a:t>
            </a:r>
            <a:r>
              <a:rPr lang="pl-PL" sz="3200" dirty="0"/>
              <a:t> vs okno prostokątne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901020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F81286-4134-46E7-B347-95949B63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Okienkowanie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E0219261-96C9-41E0-8392-93B0F2BCDD8D}"/>
              </a:ext>
            </a:extLst>
          </p:cNvPr>
          <p:cNvSpPr txBox="1"/>
          <p:nvPr/>
        </p:nvSpPr>
        <p:spPr>
          <a:xfrm>
            <a:off x="783742" y="1679653"/>
            <a:ext cx="392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/>
              <a:t>Okno </a:t>
            </a:r>
            <a:r>
              <a:rPr lang="pl-PL" sz="3200" dirty="0" err="1"/>
              <a:t>Blackmanna</a:t>
            </a:r>
            <a:r>
              <a:rPr lang="pl-PL" sz="3200" dirty="0"/>
              <a:t> vs okno prostokątne</a:t>
            </a:r>
            <a:endParaRPr lang="pl-PL" sz="2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C2116A3-11BA-4D86-9B30-98D8576A74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8" t="6123" r="1"/>
          <a:stretch/>
        </p:blipFill>
        <p:spPr>
          <a:xfrm>
            <a:off x="5447763" y="257577"/>
            <a:ext cx="5587007" cy="634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6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Zastosowanie parametryzacji i reprezentacji sygnałów fonicznych</a:t>
            </a:r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Akustyczna Detekcja Zdarzeń (ang. </a:t>
            </a:r>
            <a:r>
              <a:rPr lang="pl-PL" dirty="0" err="1"/>
              <a:t>Acoustic</a:t>
            </a:r>
            <a:r>
              <a:rPr lang="pl-PL" dirty="0"/>
              <a:t> Event </a:t>
            </a:r>
            <a:r>
              <a:rPr lang="pl-PL" dirty="0" err="1"/>
              <a:t>Detection</a:t>
            </a:r>
            <a:r>
              <a:rPr lang="pl-PL" dirty="0"/>
              <a:t> - AED)</a:t>
            </a:r>
          </a:p>
          <a:p>
            <a:r>
              <a:rPr lang="pl-PL" dirty="0"/>
              <a:t>Rozpoznawanie mowy</a:t>
            </a:r>
          </a:p>
          <a:p>
            <a:r>
              <a:rPr lang="pl-PL" dirty="0"/>
              <a:t>Rozpoznawanie emocji w głosie</a:t>
            </a:r>
          </a:p>
          <a:p>
            <a:r>
              <a:rPr lang="pl-PL" dirty="0"/>
              <a:t>Rozpoznawanie mówcy</a:t>
            </a:r>
          </a:p>
          <a:p>
            <a:r>
              <a:rPr lang="pl-PL" dirty="0"/>
              <a:t>Weryfikacja mówcy</a:t>
            </a:r>
          </a:p>
          <a:p>
            <a:r>
              <a:rPr lang="pl-PL" dirty="0"/>
              <a:t>Detekcja chorób, np. zachorowania na COVID-19</a:t>
            </a:r>
          </a:p>
          <a:p>
            <a:r>
              <a:rPr lang="pl-PL" dirty="0"/>
              <a:t>Szacowanie prędkości pojazdu</a:t>
            </a:r>
          </a:p>
          <a:p>
            <a:r>
              <a:rPr lang="pl-PL" dirty="0"/>
              <a:t>Detekcja rodzaju pojazdu</a:t>
            </a:r>
          </a:p>
          <a:p>
            <a:r>
              <a:rPr lang="pl-PL" dirty="0"/>
              <a:t>Wiele innych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8215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360DA3-205D-46D5-994C-981AB134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Okienkowanie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2660480-4814-470C-9A15-2D2B8340AE15}"/>
              </a:ext>
            </a:extLst>
          </p:cNvPr>
          <p:cNvSpPr txBox="1"/>
          <p:nvPr/>
        </p:nvSpPr>
        <p:spPr>
          <a:xfrm>
            <a:off x="783742" y="1679653"/>
            <a:ext cx="392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/>
              <a:t>Okno </a:t>
            </a:r>
            <a:r>
              <a:rPr lang="pl-PL" sz="3200" dirty="0" err="1"/>
              <a:t>Bartletta</a:t>
            </a:r>
            <a:r>
              <a:rPr lang="pl-PL" sz="3200" dirty="0"/>
              <a:t> vs okno prostokątne</a:t>
            </a:r>
            <a:endParaRPr lang="pl-PL" sz="2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F56D69E-635D-4E53-958B-D300FBA80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5" t="5325"/>
          <a:stretch/>
        </p:blipFill>
        <p:spPr>
          <a:xfrm>
            <a:off x="5203065" y="182564"/>
            <a:ext cx="5709031" cy="64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78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360DA3-205D-46D5-994C-981AB134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Okienkowanie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2660480-4814-470C-9A15-2D2B8340AE15}"/>
              </a:ext>
            </a:extLst>
          </p:cNvPr>
          <p:cNvSpPr txBox="1"/>
          <p:nvPr/>
        </p:nvSpPr>
        <p:spPr>
          <a:xfrm>
            <a:off x="783742" y="1679653"/>
            <a:ext cx="392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/>
              <a:t>Okno Von Hanna</a:t>
            </a:r>
          </a:p>
          <a:p>
            <a:r>
              <a:rPr lang="pl-PL" sz="3200" dirty="0"/>
              <a:t> vs okno prostokątne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7B1C396-C8B9-4CCF-A348-7E722D0AA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5" t="5325"/>
          <a:stretch/>
        </p:blipFill>
        <p:spPr>
          <a:xfrm>
            <a:off x="5194478" y="182564"/>
            <a:ext cx="5709031" cy="64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3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360DA3-205D-46D5-994C-981AB134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Okienkowanie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2660480-4814-470C-9A15-2D2B8340AE15}"/>
              </a:ext>
            </a:extLst>
          </p:cNvPr>
          <p:cNvSpPr txBox="1"/>
          <p:nvPr/>
        </p:nvSpPr>
        <p:spPr>
          <a:xfrm>
            <a:off x="783742" y="1679653"/>
            <a:ext cx="392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/>
              <a:t>Wybrane okna vs okno</a:t>
            </a:r>
          </a:p>
          <a:p>
            <a:r>
              <a:rPr lang="pl-PL" sz="3200" dirty="0"/>
              <a:t>Prostokątne dla N=10</a:t>
            </a:r>
            <a:endParaRPr lang="pl-PL" sz="2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52666B8-B839-49B6-B7D4-649301AB5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6" t="5324" b="1409"/>
          <a:stretch/>
        </p:blipFill>
        <p:spPr>
          <a:xfrm>
            <a:off x="5177306" y="230860"/>
            <a:ext cx="5721910" cy="639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9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360DA3-205D-46D5-994C-981AB134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Okienkowanie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2660480-4814-470C-9A15-2D2B8340AE15}"/>
              </a:ext>
            </a:extLst>
          </p:cNvPr>
          <p:cNvSpPr txBox="1"/>
          <p:nvPr/>
        </p:nvSpPr>
        <p:spPr>
          <a:xfrm>
            <a:off x="783742" y="1679653"/>
            <a:ext cx="3929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/>
              <a:t>Wybrane okna vs okno</a:t>
            </a:r>
          </a:p>
          <a:p>
            <a:r>
              <a:rPr lang="pl-PL" sz="3200" dirty="0"/>
              <a:t>Prostokątne dla N=20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9160F81-6F90-40A3-A9EC-62184A407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6" t="5325"/>
          <a:stretch/>
        </p:blipFill>
        <p:spPr>
          <a:xfrm>
            <a:off x="5254580" y="182564"/>
            <a:ext cx="5721910" cy="64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3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360DA3-205D-46D5-994C-981AB134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Okienkowanie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2660480-4814-470C-9A15-2D2B8340AE15}"/>
              </a:ext>
            </a:extLst>
          </p:cNvPr>
          <p:cNvSpPr txBox="1"/>
          <p:nvPr/>
        </p:nvSpPr>
        <p:spPr>
          <a:xfrm>
            <a:off x="783742" y="1679653"/>
            <a:ext cx="3929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/>
              <a:t>Wybrane okna vs okno</a:t>
            </a:r>
          </a:p>
          <a:p>
            <a:r>
              <a:rPr lang="pl-PL" sz="3200" dirty="0"/>
              <a:t>Prostokątne dla N=100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46981A6-E173-482A-8EA1-8A741CD708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8" t="5324" b="657"/>
          <a:stretch/>
        </p:blipFill>
        <p:spPr>
          <a:xfrm>
            <a:off x="5151550" y="205102"/>
            <a:ext cx="5760546" cy="64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89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Reprezentacje sygnałów fonicznych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3200" dirty="0"/>
              <a:t>Po stronie analogowej:</a:t>
            </a:r>
          </a:p>
          <a:p>
            <a:r>
              <a:rPr lang="pl-PL" sz="3200" dirty="0"/>
              <a:t>Napięcie i natężenie prądu</a:t>
            </a:r>
          </a:p>
          <a:p>
            <a:r>
              <a:rPr lang="pl-PL" sz="3200" dirty="0"/>
              <a:t>Kształt rowka płyty gramofonowej</a:t>
            </a:r>
          </a:p>
          <a:p>
            <a:r>
              <a:rPr lang="pl-PL" sz="3200" dirty="0"/>
              <a:t>Fala elektromagnetyczna</a:t>
            </a:r>
          </a:p>
          <a:p>
            <a:pPr marL="0" indent="0">
              <a:buNone/>
            </a:pPr>
            <a:r>
              <a:rPr lang="pl-PL" sz="3200" dirty="0"/>
              <a:t>W domenie cyfrowej</a:t>
            </a:r>
          </a:p>
          <a:p>
            <a:r>
              <a:rPr lang="pl-PL" sz="3200" dirty="0"/>
              <a:t>Ciąg wartości liczbowych reprezentujący </a:t>
            </a:r>
            <a:r>
              <a:rPr lang="pl-PL" sz="3200" dirty="0" err="1"/>
              <a:t>spróbkowany</a:t>
            </a:r>
            <a:r>
              <a:rPr lang="pl-PL" sz="3200" dirty="0"/>
              <a:t> dźwięk</a:t>
            </a:r>
          </a:p>
          <a:p>
            <a:r>
              <a:rPr lang="pl-PL" sz="3200" dirty="0"/>
              <a:t>Przedstawienie graficzne (spektrogram, </a:t>
            </a:r>
            <a:r>
              <a:rPr lang="pl-PL" sz="3200" dirty="0" err="1"/>
              <a:t>melspektrogram</a:t>
            </a:r>
            <a:r>
              <a:rPr lang="pl-PL" sz="3200" dirty="0"/>
              <a:t>, </a:t>
            </a:r>
            <a:r>
              <a:rPr lang="pl-PL" sz="3200" dirty="0" err="1"/>
              <a:t>chromagram</a:t>
            </a:r>
            <a:r>
              <a:rPr lang="pl-PL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68974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Reprezentacje sygnałów fonicznych - spektrogram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Jak otrzymać spektrogram w 3 krokach: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Podziel sygnał na segmenty o równej długości. Segmenty muszą być wystarczająco krótkie, aby zawartość częstotliwości sygnału nie zmieniała się znacząco w obrębie segmentu. Segmenty mogą nakładać się lub nie.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Dokonaj okienkowania każdego segment i oblicz jego widmo, aby uzyskać STFT.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Wyświetl segment po segmencie moc każdego widma unormowaną w decybelach. Przedstaw wielkości obok siebie jako obraz z mapą kolorów zależną od wielkości amplitudy sygnału. </a:t>
            </a:r>
          </a:p>
        </p:txBody>
      </p:sp>
    </p:spTree>
    <p:extLst>
      <p:ext uri="{BB962C8B-B14F-4D97-AF65-F5344CB8AC3E}">
        <p14:creationId xmlns:p14="http://schemas.microsoft.com/office/powerpoint/2010/main" val="224554870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Reprezentacje sygnałów fonicznych - spektrogram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5B4E3D79-0EBD-4AF5-B0FB-016321C0F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83" y="1452810"/>
            <a:ext cx="3771429" cy="2495238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F1322FE5-6042-4140-B2D9-1B97BDC42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780" y="1457810"/>
            <a:ext cx="3761905" cy="2495238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D6A77851-D357-4B37-B187-685D30449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7" y="1452810"/>
            <a:ext cx="3819048" cy="2495238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99FA0611-4690-45A5-B2D9-3F3F61C20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207" y="4157571"/>
            <a:ext cx="3761905" cy="2647619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41AAC908-C2CA-4C79-88C8-A18C38DDE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22" y="4157570"/>
            <a:ext cx="3761905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3485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Reprezentacje sygnałów fonicznych - </a:t>
            </a:r>
            <a:r>
              <a:rPr lang="pl-PL" sz="3600" dirty="0" err="1"/>
              <a:t>melspektrogram</a:t>
            </a:r>
            <a:endParaRPr lang="pl-PL" sz="3600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/>
              <a:t>Jak otrzymać </a:t>
            </a:r>
            <a:r>
              <a:rPr lang="pl-PL" dirty="0" err="1"/>
              <a:t>melspektorgram</a:t>
            </a:r>
            <a:r>
              <a:rPr lang="pl-PL" dirty="0"/>
              <a:t> w 4 krokach: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Podziel sygnał na segmenty o równej długości. Segmenty muszą być wystarczająco krótkie, aby zawartość częstotliwości sygnału nie zmieniała się znacząco w obrębie segmentu. Segmenty mogą nakładać się lub nie.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Dokonaj okienkowania każdego segment i oblicz jego widmo, aby uzyskać STFT.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Wyświetl segment po segmencie moc każdego widma unormowaną w decybelach. Przedstaw wielkości obok siebie jako obraz z mapą kolorów zależną od wielkości amplitudy sygnału. 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Przedstaw oś Y w skali </a:t>
            </a:r>
            <a:r>
              <a:rPr lang="pl-PL" dirty="0" err="1"/>
              <a:t>melowej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endParaRPr lang="pl-PL" sz="2400" dirty="0"/>
          </a:p>
          <a:p>
            <a:pPr marL="0" indent="0">
              <a:buNone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47262979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F862C0-CA16-4A66-A550-9FD82698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Reprezentacje sygnałów fonicznych - </a:t>
            </a:r>
            <a:r>
              <a:rPr lang="pl-PL" sz="3600" dirty="0" err="1"/>
              <a:t>melspektrogram</a:t>
            </a:r>
            <a:endParaRPr lang="pl-PL" sz="3600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8DDD2289-2BEB-4A7B-9855-731BC5661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09" y="1156970"/>
            <a:ext cx="9545382" cy="4544059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D3F7CA-765D-40A2-A9B5-4EFA3FBFE34A}"/>
              </a:ext>
            </a:extLst>
          </p:cNvPr>
          <p:cNvSpPr txBox="1"/>
          <p:nvPr/>
        </p:nvSpPr>
        <p:spPr>
          <a:xfrm>
            <a:off x="2614411" y="5820386"/>
            <a:ext cx="6426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/>
              <a:t>Krzywa przeskalowująca Mel-</a:t>
            </a:r>
            <a:r>
              <a:rPr lang="pl-PL" sz="2400" b="1" dirty="0" err="1"/>
              <a:t>Hz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126808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F52D7C0-98D3-4D56-8437-A7051DAD1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Cyfrowe formaty zapisu dźwięku - parametry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758DE38-2DE4-4C1F-BEDD-1D7B189A6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Najistotniejsze parametry opisujące plik dźwiękowy to:</a:t>
            </a:r>
          </a:p>
          <a:p>
            <a:pPr>
              <a:buFontTx/>
              <a:buChar char="-"/>
            </a:pPr>
            <a:r>
              <a:rPr lang="pl-PL" dirty="0"/>
              <a:t>Częstotliwość próbkowania</a:t>
            </a:r>
          </a:p>
          <a:p>
            <a:pPr>
              <a:buFontTx/>
              <a:buChar char="-"/>
            </a:pPr>
            <a:r>
              <a:rPr lang="pl-PL" dirty="0"/>
              <a:t>Rozdzielczość bitowa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Zgodnie z twierdzeniem o próbkowaniu (twierdzenie. </a:t>
            </a:r>
            <a:r>
              <a:rPr lang="pl-PL" dirty="0" err="1"/>
              <a:t>Shannona-Kotelnikowa</a:t>
            </a:r>
            <a:r>
              <a:rPr lang="pl-PL" dirty="0"/>
              <a:t>) częstotliwość próbkowania musi być dwa razy większa od maksymalnej częstotliwości sygnału</a:t>
            </a:r>
          </a:p>
        </p:txBody>
      </p:sp>
    </p:spTree>
    <p:extLst>
      <p:ext uri="{BB962C8B-B14F-4D97-AF65-F5344CB8AC3E}">
        <p14:creationId xmlns:p14="http://schemas.microsoft.com/office/powerpoint/2010/main" val="1469649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Reprezentacje sygnałów fonicznych - </a:t>
            </a:r>
            <a:r>
              <a:rPr lang="pl-PL" sz="3600" err="1"/>
              <a:t>melspektrogram</a:t>
            </a:r>
            <a:endParaRPr lang="pl-PL" sz="36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442FA46B-ECDC-4426-8CB4-DC6C2A7B9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31" y="1367588"/>
            <a:ext cx="3761905" cy="264761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FDFC222-1128-4AC3-9EF1-1A4738220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801" y="4015207"/>
            <a:ext cx="3761905" cy="264761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16C8CD98-03A4-4613-8982-4FA6828BC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47" y="1310438"/>
            <a:ext cx="3761905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515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Reprezentacje sygnałów fonicznych - </a:t>
            </a:r>
            <a:r>
              <a:rPr lang="pl-PL" sz="3600" dirty="0" err="1"/>
              <a:t>chromagram</a:t>
            </a:r>
            <a:endParaRPr lang="pl-PL" sz="3600" dirty="0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/>
              <a:t>Jak otrzymać </a:t>
            </a:r>
            <a:r>
              <a:rPr lang="pl-PL" dirty="0" err="1"/>
              <a:t>chromagram</a:t>
            </a:r>
            <a:r>
              <a:rPr lang="pl-PL" dirty="0"/>
              <a:t> w 4 krokach: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Podziel sygnał na segmenty o równej długości. Segmenty muszą być wystarczająco krótkie, aby zawartość częstotliwości sygnału nie zmieniała się znacząco w obrębie segmentu. Segmenty mogą nakładać się lub nie.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Dokonaj okienkowania każdego segment i oblicz jego widmo, aby uzyskać STFT.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Wyświetl segment po segmencie moc każdego widma unormowaną w decybelach. Przedstaw wielkości obok siebie jako obraz z mapą kolorów zależną od wielkości amplitudy sygnału. 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Przedstaw oś Y w skali odpowiadającej notacji muzycznej co oktawę (C0-C8)</a:t>
            </a:r>
          </a:p>
          <a:p>
            <a:pPr marL="514350" indent="-514350">
              <a:buFont typeface="+mj-lt"/>
              <a:buAutoNum type="arabicPeriod"/>
            </a:pPr>
            <a:endParaRPr lang="pl-PL" sz="2400" dirty="0"/>
          </a:p>
          <a:p>
            <a:pPr marL="0" indent="0">
              <a:buNone/>
            </a:pPr>
            <a:endParaRPr lang="pl-PL" sz="24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905467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Reprezentacje sygnałów fonicznych - </a:t>
            </a:r>
            <a:r>
              <a:rPr lang="pl-PL" sz="3600" dirty="0" err="1"/>
              <a:t>chromagram</a:t>
            </a:r>
            <a:endParaRPr lang="pl-PL" sz="36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20B0D398-AF06-4992-9BAD-B276D105C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12" y="3164140"/>
            <a:ext cx="3647619" cy="264761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1F3AB056-3FD9-430B-9BA4-94EBE862B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5" y="1935581"/>
            <a:ext cx="3647619" cy="264761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83B003C1-CBDB-423C-ABA4-E2AD044B6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59" y="1840330"/>
            <a:ext cx="3647619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8344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Parametryzacje sygnałów fonicznych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27FA6C-67B5-48F4-B081-CEE03E8C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Można wyróżnić klika grup parametryzacji sygnałów fonicznych</a:t>
            </a:r>
          </a:p>
          <a:p>
            <a:r>
              <a:rPr lang="pl-PL"/>
              <a:t>Parametry korzystające z </a:t>
            </a:r>
            <a:r>
              <a:rPr lang="pl-PL" err="1"/>
              <a:t>Cepstrum</a:t>
            </a:r>
            <a:r>
              <a:rPr lang="pl-PL"/>
              <a:t> (MFCC, GFCC, LPCC)</a:t>
            </a:r>
          </a:p>
          <a:p>
            <a:r>
              <a:rPr lang="pl-PL"/>
              <a:t>Parametry wywodzące się z deskryptorów niskopoziomowych MPEG-7</a:t>
            </a:r>
          </a:p>
          <a:p>
            <a:r>
              <a:rPr lang="pl-PL"/>
              <a:t>Pozostałe (LPC, PLP itp.)</a:t>
            </a:r>
          </a:p>
        </p:txBody>
      </p:sp>
    </p:spTree>
    <p:extLst>
      <p:ext uri="{BB962C8B-B14F-4D97-AF65-F5344CB8AC3E}">
        <p14:creationId xmlns:p14="http://schemas.microsoft.com/office/powerpoint/2010/main" val="4001972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Parametryzacje sygnałów fonicznych - MFCC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27FA6C-67B5-48F4-B081-CEE03E8C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Pierwotnym przeznaczeniem współczynników </a:t>
            </a:r>
            <a:r>
              <a:rPr lang="pl-PL" err="1"/>
              <a:t>melcepstralnych</a:t>
            </a:r>
            <a:r>
              <a:rPr lang="pl-PL"/>
              <a:t> (MFCC) była identyfikacja wyrazów monosylabicznych w mowie ciągłej. Dopiero później współczynniki MFCC zostały zaadaptowane do celów związanych z identyfikacją mówców. </a:t>
            </a:r>
          </a:p>
          <a:p>
            <a:r>
              <a:rPr lang="pl-PL"/>
              <a:t>Sygnały mowy powszechnie zawierają tony różnych częstotliwości, każdy ton z rzeczywistą częstotliwością, f wyrażoną w hercach (</a:t>
            </a:r>
            <a:r>
              <a:rPr lang="pl-PL" err="1"/>
              <a:t>Hz</a:t>
            </a:r>
            <a:r>
              <a:rPr lang="pl-PL"/>
              <a:t>) i subiektywną wysokość obliczaną w skali </a:t>
            </a:r>
            <a:r>
              <a:rPr lang="pl-PL" b="1"/>
              <a:t>Melowe</a:t>
            </a:r>
            <a:r>
              <a:rPr lang="pl-PL"/>
              <a:t>j. Skala częstotliwości </a:t>
            </a:r>
            <a:r>
              <a:rPr lang="pl-PL" err="1"/>
              <a:t>melowej</a:t>
            </a:r>
            <a:r>
              <a:rPr lang="pl-PL"/>
              <a:t> ma liniowe odstępy częstotliwości poniżej 1000 </a:t>
            </a:r>
            <a:r>
              <a:rPr lang="pl-PL" err="1"/>
              <a:t>Hz</a:t>
            </a:r>
            <a:r>
              <a:rPr lang="pl-PL"/>
              <a:t> i odstępy logarytmicznego powyżej 1000 </a:t>
            </a:r>
            <a:r>
              <a:rPr lang="pl-PL" err="1"/>
              <a:t>Hz</a:t>
            </a:r>
            <a:r>
              <a:rPr lang="pl-PL"/>
              <a:t>. Ton o częstotliwości 1 kHz i natężeniu 40 </a:t>
            </a:r>
            <a:r>
              <a:rPr lang="pl-PL" err="1"/>
              <a:t>dB</a:t>
            </a:r>
            <a:r>
              <a:rPr lang="pl-PL"/>
              <a:t> powyżej percepcyjnego progu słyszalnego jest zdefiniowany jako 1000 </a:t>
            </a:r>
            <a:r>
              <a:rPr lang="pl-PL" err="1"/>
              <a:t>meli</a:t>
            </a:r>
            <a:r>
              <a:rPr lang="pl-PL"/>
              <a:t> i stosowany jako punkt odniesienia </a:t>
            </a:r>
          </a:p>
        </p:txBody>
      </p:sp>
    </p:spTree>
    <p:extLst>
      <p:ext uri="{BB962C8B-B14F-4D97-AF65-F5344CB8AC3E}">
        <p14:creationId xmlns:p14="http://schemas.microsoft.com/office/powerpoint/2010/main" val="1682296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Parametryzacje sygnałów fonicznych - MFCC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E4EEC05-8017-45DD-8C54-DD2DBDD02A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t="6852" r="10804" b="5104"/>
          <a:stretch/>
        </p:blipFill>
        <p:spPr bwMode="auto">
          <a:xfrm>
            <a:off x="2362200" y="1457324"/>
            <a:ext cx="7667625" cy="4381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B3B7E80F-07A4-4E69-A315-D36F0710D45A}"/>
              </a:ext>
            </a:extLst>
          </p:cNvPr>
          <p:cNvSpPr txBox="1"/>
          <p:nvPr/>
        </p:nvSpPr>
        <p:spPr>
          <a:xfrm>
            <a:off x="3038475" y="5993131"/>
            <a:ext cx="643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/>
              <a:t>Schemat blokowy generacji współczynników MFCC</a:t>
            </a:r>
          </a:p>
        </p:txBody>
      </p:sp>
    </p:spTree>
    <p:extLst>
      <p:ext uri="{BB962C8B-B14F-4D97-AF65-F5344CB8AC3E}">
        <p14:creationId xmlns:p14="http://schemas.microsoft.com/office/powerpoint/2010/main" val="4018948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Parametryzacje sygnałów fonicznych - MFCC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5BD1577-6EA4-498F-8E90-10C4F2867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16929" r="1994" b="41733"/>
          <a:stretch/>
        </p:blipFill>
        <p:spPr bwMode="auto">
          <a:xfrm>
            <a:off x="1088388" y="2471737"/>
            <a:ext cx="9547227" cy="23098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FE481098-5A11-48F5-8FA8-2A79D9650DE1}"/>
              </a:ext>
            </a:extLst>
          </p:cNvPr>
          <p:cNvSpPr txBox="1"/>
          <p:nvPr/>
        </p:nvSpPr>
        <p:spPr>
          <a:xfrm>
            <a:off x="2428874" y="5169002"/>
            <a:ext cx="75533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/>
              <a:t>Uproszczony schemat blokowy generacji współczynników MFCC</a:t>
            </a:r>
          </a:p>
        </p:txBody>
      </p:sp>
    </p:spTree>
    <p:extLst>
      <p:ext uri="{BB962C8B-B14F-4D97-AF65-F5344CB8AC3E}">
        <p14:creationId xmlns:p14="http://schemas.microsoft.com/office/powerpoint/2010/main" val="3416864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Parametryzacje sygnałów fonicznych - GFCC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27FA6C-67B5-48F4-B081-CEE03E8C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Filtry </a:t>
            </a:r>
            <a:r>
              <a:rPr lang="pl-PL" err="1"/>
              <a:t>Gammatone</a:t>
            </a:r>
            <a:r>
              <a:rPr lang="pl-PL"/>
              <a:t> są popularnym liniowym przybliżeniem operacji  filtracji sygnału akustycznego wykonywanego przez ludzkie ucho. </a:t>
            </a:r>
          </a:p>
          <a:p>
            <a:r>
              <a:rPr lang="pl-PL"/>
              <a:t>Zastosowanie filtrów </a:t>
            </a:r>
            <a:r>
              <a:rPr lang="pl-PL" err="1"/>
              <a:t>gammatone</a:t>
            </a:r>
            <a:r>
              <a:rPr lang="pl-PL"/>
              <a:t> jest wykorzystywane przykładowo do generowania dwuwymiarowych częstotliwościowo-czasowych </a:t>
            </a:r>
            <a:r>
              <a:rPr lang="pl-PL" err="1"/>
              <a:t>reprezenacji</a:t>
            </a:r>
            <a:r>
              <a:rPr lang="pl-PL"/>
              <a:t> w oparciu o analizę </a:t>
            </a:r>
            <a:r>
              <a:rPr lang="pl-PL" err="1"/>
              <a:t>gammatone</a:t>
            </a:r>
            <a:r>
              <a:rPr lang="pl-PL"/>
              <a:t>, która może być używana jako alternatywa dla spektrogramu.</a:t>
            </a:r>
          </a:p>
          <a:p>
            <a:r>
              <a:rPr lang="pl-PL"/>
              <a:t>W przypadku GFCC podobnie jak miało to miejsce dla MFCC stosowane są filtry, aby uzyskać podział na poszczególne pasma, a następnie wykonywane są identyczne obliczenia w celu uzyskania współczynników</a:t>
            </a:r>
          </a:p>
        </p:txBody>
      </p:sp>
    </p:spTree>
    <p:extLst>
      <p:ext uri="{BB962C8B-B14F-4D97-AF65-F5344CB8AC3E}">
        <p14:creationId xmlns:p14="http://schemas.microsoft.com/office/powerpoint/2010/main" val="3105309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6F392B-DDFA-44FC-8F29-21BEF4069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Parametryzacje sygnałów fonicznych - LPC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484A34D-98B6-467C-ABDD-FF86A3081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30" y="1520040"/>
            <a:ext cx="10515600" cy="4676574"/>
          </a:xfrm>
        </p:spPr>
        <p:txBody>
          <a:bodyPr>
            <a:normAutofit/>
          </a:bodyPr>
          <a:lstStyle/>
          <a:p>
            <a:r>
              <a:rPr lang="pl-PL"/>
              <a:t>Metoda liniowej predykcji jest wykorzystywania, aby uzyskać współczynniki filtra równoważne ludzkiemu traktowi głosowemu poprzez redukcję średniej wartości błędu kwadratowego między wejściowym sygnałem mowy i estymowaną mową </a:t>
            </a:r>
          </a:p>
          <a:p>
            <a:r>
              <a:rPr lang="pl-PL"/>
              <a:t>Następnie każda ramka okienkowanego sygnału jest </a:t>
            </a:r>
            <a:r>
              <a:rPr lang="pl-PL" err="1"/>
              <a:t>autokorelowana</a:t>
            </a:r>
            <a:r>
              <a:rPr lang="pl-PL"/>
              <a:t>, podczas gdy najwyższa wartość autokorelacji jest stopniem analizy predykcji liniowej. Po tym następuje analiza LPC, gdzie każda ramka autokorelacji jest konwertowana na zestaw parametrów LPC</a:t>
            </a:r>
          </a:p>
        </p:txBody>
      </p:sp>
    </p:spTree>
    <p:extLst>
      <p:ext uri="{BB962C8B-B14F-4D97-AF65-F5344CB8AC3E}">
        <p14:creationId xmlns:p14="http://schemas.microsoft.com/office/powerpoint/2010/main" val="2680530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5A5079-3A1F-4C3A-9145-13C32768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Parametryzacje sygnałów fonicznych - LPC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0940E1-1970-4471-AFBE-9BC8ABEE8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Liniowa analiza predykcyjna efektywnie dokonuje selekcji informacji o trakcie głosowym z zadanej próbki mowy </a:t>
            </a:r>
          </a:p>
          <a:p>
            <a:r>
              <a:rPr lang="pl-PL"/>
              <a:t>LPC jest również stosowany w systemie rozpoznawania mówców, w którym głównym celem jest wyodrębnienie osobniczych cech traktu głosowego </a:t>
            </a:r>
          </a:p>
          <a:p>
            <a:r>
              <a:rPr lang="pl-PL"/>
              <a:t>Daje bardzo dokładne szacunki parametrów mowy i jest stosunkowo wydajny do obliczeń </a:t>
            </a:r>
          </a:p>
          <a:p>
            <a:r>
              <a:rPr lang="pl-PL"/>
              <a:t>Tradycyjna predykcja liniowa posiada wadę w postaci wrażliwości na </a:t>
            </a:r>
            <a:r>
              <a:rPr lang="pl-PL" err="1"/>
              <a:t>aliasowanie</a:t>
            </a:r>
            <a:r>
              <a:rPr lang="pl-PL"/>
              <a:t> współczynniki autokorelacji </a:t>
            </a:r>
          </a:p>
          <a:p>
            <a:r>
              <a:rPr lang="pl-PL" err="1"/>
              <a:t>Estymaty</a:t>
            </a:r>
            <a:r>
              <a:rPr lang="pl-PL"/>
              <a:t> wartości LPC mają wysoką wrażliwość na szum kwantyzacji 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54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903801-2ACF-41B8-8656-18BAAD8BF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Cyfrowe formaty zapisu dźwięku - parametry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447F357-6239-457B-A9C3-5BF3B87CC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/>
              <a:t>Najczęściej spotykane częstotliwości próbkowania dźwięku ( jako jednostkę przyjmuje się </a:t>
            </a:r>
            <a:r>
              <a:rPr lang="pl-PL" dirty="0" err="1"/>
              <a:t>Hz</a:t>
            </a:r>
            <a:r>
              <a:rPr lang="pl-PL" dirty="0"/>
              <a:t>)</a:t>
            </a:r>
          </a:p>
          <a:p>
            <a:r>
              <a:rPr lang="pl-PL" dirty="0"/>
              <a:t>8 kHz – typowa dla telefonii</a:t>
            </a:r>
          </a:p>
          <a:p>
            <a:r>
              <a:rPr lang="pl-PL" b="1" i="1" dirty="0"/>
              <a:t>16 kHz – stosowana wraz ze standardem G.722, najczęściej występująca w uczeniu maszynowym</a:t>
            </a:r>
          </a:p>
          <a:p>
            <a:r>
              <a:rPr lang="pl-PL" b="1" i="1" dirty="0"/>
              <a:t>22,05 kHz – standardowa częstotliwość dla biblioteki </a:t>
            </a:r>
            <a:r>
              <a:rPr lang="pl-PL" b="1" i="1" dirty="0" err="1"/>
              <a:t>Librosa</a:t>
            </a:r>
            <a:endParaRPr lang="pl-PL" b="1" i="1" dirty="0"/>
          </a:p>
          <a:p>
            <a:r>
              <a:rPr lang="pl-PL" dirty="0"/>
              <a:t>32 kHz – stosowana w produkcji radiowej</a:t>
            </a:r>
          </a:p>
          <a:p>
            <a:r>
              <a:rPr lang="pl-PL" b="1" i="1" dirty="0"/>
              <a:t>44,1 kHz – standardowa częstotliwość dla CD-Audio</a:t>
            </a:r>
          </a:p>
          <a:p>
            <a:r>
              <a:rPr lang="pl-PL" b="1" i="1" dirty="0"/>
              <a:t>48 kHz – jakość studyjna, używana w DVD i Blu-ray</a:t>
            </a:r>
          </a:p>
          <a:p>
            <a:r>
              <a:rPr lang="pl-PL" dirty="0"/>
              <a:t>96 kHz – wysoka jakość, często również DVD i Blu-ray</a:t>
            </a:r>
          </a:p>
        </p:txBody>
      </p:sp>
    </p:spTree>
    <p:extLst>
      <p:ext uri="{BB962C8B-B14F-4D97-AF65-F5344CB8AC3E}">
        <p14:creationId xmlns:p14="http://schemas.microsoft.com/office/powerpoint/2010/main" val="2341546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Parametryzacje sygnałów fonicznych - LPC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2A66C95-A972-4CA7-9A87-981C71E04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t="27592" r="28168" b="34524"/>
          <a:stretch/>
        </p:blipFill>
        <p:spPr>
          <a:xfrm>
            <a:off x="2726077" y="1744039"/>
            <a:ext cx="6739845" cy="3369922"/>
          </a:xfr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61E9B95D-0920-4148-BC69-216AB0C78464}"/>
              </a:ext>
            </a:extLst>
          </p:cNvPr>
          <p:cNvSpPr txBox="1"/>
          <p:nvPr/>
        </p:nvSpPr>
        <p:spPr>
          <a:xfrm>
            <a:off x="2130641" y="5468645"/>
            <a:ext cx="7963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/>
              <a:t>Schemat generowania współczynników LPC</a:t>
            </a:r>
          </a:p>
        </p:txBody>
      </p:sp>
    </p:spTree>
    <p:extLst>
      <p:ext uri="{BB962C8B-B14F-4D97-AF65-F5344CB8AC3E}">
        <p14:creationId xmlns:p14="http://schemas.microsoft.com/office/powerpoint/2010/main" val="681720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Parametryzacje sygnałów fonicznych - LPCC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27FA6C-67B5-48F4-B081-CEE03E8C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err="1"/>
              <a:t>Cepstralne</a:t>
            </a:r>
            <a:r>
              <a:rPr lang="pl-PL"/>
              <a:t> Współczynniki Liniowej Predykcji (LPCC) są to współczynnik </a:t>
            </a:r>
            <a:r>
              <a:rPr lang="pl-PL" err="1"/>
              <a:t>cepstralne</a:t>
            </a:r>
            <a:r>
              <a:rPr lang="pl-PL"/>
              <a:t> będące pochodną obwiedni spektralnej obliczonej na bazie LPC </a:t>
            </a:r>
          </a:p>
          <a:p>
            <a:r>
              <a:rPr lang="pl-PL"/>
              <a:t>LPCC są współczynnikami logarytmicznego widma amplitudy LPC po transformacji Fouriera </a:t>
            </a:r>
          </a:p>
          <a:p>
            <a:r>
              <a:rPr lang="pl-PL"/>
              <a:t>Analiza </a:t>
            </a:r>
            <a:r>
              <a:rPr lang="pl-PL" err="1"/>
              <a:t>cepstralna</a:t>
            </a:r>
            <a:r>
              <a:rPr lang="pl-PL"/>
              <a:t> jest powszechnie używana w zagadnieniach związanych z przetwarzaniem mowy ze względu na swoją zdolność do niemal perfekcyjnego odwzorowywania kształtu fali </a:t>
            </a:r>
          </a:p>
          <a:p>
            <a:r>
              <a:rPr lang="pl-PL"/>
              <a:t>LPCC ma niską podatność na szum w stosunku do LPC </a:t>
            </a:r>
          </a:p>
          <a:p>
            <a:r>
              <a:rPr lang="pl-PL"/>
              <a:t>Współczynniki LPCC zapewniają niższy poziom błędu w stosunku do współczynników LPC </a:t>
            </a:r>
          </a:p>
        </p:txBody>
      </p:sp>
    </p:spTree>
    <p:extLst>
      <p:ext uri="{BB962C8B-B14F-4D97-AF65-F5344CB8AC3E}">
        <p14:creationId xmlns:p14="http://schemas.microsoft.com/office/powerpoint/2010/main" val="2863931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Parametryzacje sygnałów fonicznych - LPCC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BCC4312-EED0-4295-81A2-1F93CB8CC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2" t="28497" r="15392" b="38642"/>
          <a:stretch/>
        </p:blipFill>
        <p:spPr>
          <a:xfrm>
            <a:off x="1708352" y="1986712"/>
            <a:ext cx="8775295" cy="2884575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9D9F8D2-0FBA-47E4-9B96-5DDBA53070DF}"/>
              </a:ext>
            </a:extLst>
          </p:cNvPr>
          <p:cNvSpPr txBox="1"/>
          <p:nvPr/>
        </p:nvSpPr>
        <p:spPr>
          <a:xfrm>
            <a:off x="2907937" y="5088671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/>
              <a:t>Schemat generowania współczynników LPCC</a:t>
            </a:r>
          </a:p>
        </p:txBody>
      </p:sp>
    </p:spTree>
    <p:extLst>
      <p:ext uri="{BB962C8B-B14F-4D97-AF65-F5344CB8AC3E}">
        <p14:creationId xmlns:p14="http://schemas.microsoft.com/office/powerpoint/2010/main" val="2559706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Parametryzacje sygnałów fonicznych – deskryptory niskopoziomowe MPEG-7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27FA6C-67B5-48F4-B081-CEE03E8C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Niskopoziomowe deskryptory MPEG-7 są zbiorem niskopoziomowych cech, które opisują charakterystyczne właściwości dźwięku, takie jak harmoniczność, ostrość, wysokość i barwę.</a:t>
            </a:r>
          </a:p>
          <a:p>
            <a:r>
              <a:rPr lang="pl-PL" sz="3200" dirty="0"/>
              <a:t> Deskryptory są stosowane do krótkich ramek sygnału i są wielkościami skalarnymi lub wektorami obliczanymi na każdą ramkę sygnału</a:t>
            </a:r>
          </a:p>
          <a:p>
            <a:r>
              <a:rPr lang="pl-PL" sz="3200" dirty="0"/>
              <a:t>W prezentacji przedstawiono tylko niektóre z parametrów, łącznie jest ich 18 w 7 grupach </a:t>
            </a:r>
          </a:p>
        </p:txBody>
      </p:sp>
    </p:spTree>
    <p:extLst>
      <p:ext uri="{BB962C8B-B14F-4D97-AF65-F5344CB8AC3E}">
        <p14:creationId xmlns:p14="http://schemas.microsoft.com/office/powerpoint/2010/main" val="4016964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Parametryzacje sygnałów fonicznych – deskryptory niskopoziomowe MPEG-7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27FA6C-67B5-48F4-B081-CEE03E8C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/>
              <a:t>Dwa </a:t>
            </a:r>
            <a:r>
              <a:rPr lang="pl-PL" sz="3200" b="1" dirty="0"/>
              <a:t>podstawowe deskryptory audio </a:t>
            </a:r>
            <a:r>
              <a:rPr lang="pl-PL" sz="3200" dirty="0"/>
              <a:t>stosowane w celu wizualizacji sygnału.  </a:t>
            </a:r>
          </a:p>
          <a:p>
            <a:r>
              <a:rPr lang="pl-PL" sz="3200" dirty="0" err="1"/>
              <a:t>AudioWaveform</a:t>
            </a:r>
            <a:r>
              <a:rPr lang="pl-PL" sz="3200" dirty="0"/>
              <a:t> – zakres obwiedni sygnału po stronie czasu (czyli minimum i maksimum)  </a:t>
            </a:r>
          </a:p>
          <a:p>
            <a:r>
              <a:rPr lang="pl-PL" sz="3200" dirty="0"/>
              <a:t> </a:t>
            </a:r>
            <a:r>
              <a:rPr lang="pl-PL" sz="3200" dirty="0" err="1"/>
              <a:t>AudioPower</a:t>
            </a:r>
            <a:r>
              <a:rPr lang="pl-PL" sz="3200" dirty="0"/>
              <a:t> – moc sygnału uśredniona w czasie </a:t>
            </a:r>
          </a:p>
        </p:txBody>
      </p:sp>
    </p:spTree>
    <p:extLst>
      <p:ext uri="{BB962C8B-B14F-4D97-AF65-F5344CB8AC3E}">
        <p14:creationId xmlns:p14="http://schemas.microsoft.com/office/powerpoint/2010/main" val="2154357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Parametryzacje sygnałów fonicznych – deskryptory niskopoziomowe MPEG-7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27FA6C-67B5-48F4-B081-CEE03E8C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b="1" dirty="0">
                <a:effectLst/>
                <a:latin typeface="Arial" panose="020B0604020202020204" pitchFamily="34" charset="0"/>
              </a:rPr>
              <a:t>Podstawowe deskryptory widmowe</a:t>
            </a:r>
          </a:p>
          <a:p>
            <a:pPr marL="0" indent="0">
              <a:buNone/>
            </a:pPr>
            <a:r>
              <a:rPr lang="pl-PL" dirty="0" err="1"/>
              <a:t>AudioSpectrumEnvelope</a:t>
            </a:r>
            <a:r>
              <a:rPr lang="pl-PL" dirty="0"/>
              <a:t> (ASE): </a:t>
            </a:r>
          </a:p>
          <a:p>
            <a:pPr marL="0" indent="0">
              <a:buNone/>
            </a:pPr>
            <a:r>
              <a:rPr lang="pl-PL" dirty="0"/>
              <a:t> - widmo sygnału audio w funkcji częstotliwości przedstawionej w skali logarytmicznej </a:t>
            </a:r>
          </a:p>
          <a:p>
            <a:pPr marL="0" indent="0">
              <a:buNone/>
            </a:pPr>
            <a:r>
              <a:rPr lang="pl-PL" dirty="0"/>
              <a:t> - spektrogram jest graficzną reprezentacją tego parametru</a:t>
            </a:r>
          </a:p>
          <a:p>
            <a:pPr marL="0" indent="0">
              <a:buNone/>
            </a:pPr>
            <a:r>
              <a:rPr lang="pl-PL" dirty="0"/>
              <a:t> - służy jako podstawowe narzędzie w rozpoznawaniu     </a:t>
            </a:r>
          </a:p>
          <a:p>
            <a:pPr marL="0" indent="0">
              <a:buNone/>
            </a:pPr>
            <a:r>
              <a:rPr lang="pl-PL" dirty="0"/>
              <a:t>dźwięków, wyszukiwaniu i porównywaniu</a:t>
            </a:r>
          </a:p>
        </p:txBody>
      </p:sp>
    </p:spTree>
    <p:extLst>
      <p:ext uri="{BB962C8B-B14F-4D97-AF65-F5344CB8AC3E}">
        <p14:creationId xmlns:p14="http://schemas.microsoft.com/office/powerpoint/2010/main" val="979779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Parametryzacje sygnałów fonicznych – deskryptory niskopoziomowe MPEG-7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27FA6C-67B5-48F4-B081-CEE03E8C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b="1" dirty="0"/>
              <a:t>Parametry sygnału </a:t>
            </a:r>
            <a:r>
              <a:rPr lang="pl-PL" dirty="0"/>
              <a:t>(</a:t>
            </a:r>
            <a:r>
              <a:rPr lang="pl-PL" dirty="0" err="1"/>
              <a:t>Signal</a:t>
            </a:r>
            <a:r>
              <a:rPr lang="pl-PL" dirty="0"/>
              <a:t> </a:t>
            </a:r>
            <a:r>
              <a:rPr lang="pl-PL" dirty="0" err="1"/>
              <a:t>Parameters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Dwa deskryptory parametrów sygnału zwykle stosowane są w sygnałach okresowych lub </a:t>
            </a:r>
            <a:r>
              <a:rPr lang="pl-PL" dirty="0" err="1"/>
              <a:t>kwazi</a:t>
            </a:r>
            <a:r>
              <a:rPr lang="pl-PL" dirty="0"/>
              <a:t>-okresowych </a:t>
            </a:r>
          </a:p>
          <a:p>
            <a:r>
              <a:rPr lang="pl-PL" dirty="0"/>
              <a:t>  </a:t>
            </a:r>
            <a:r>
              <a:rPr lang="pl-PL" dirty="0" err="1"/>
              <a:t>AudioFundamentalFrequency</a:t>
            </a:r>
            <a:r>
              <a:rPr lang="pl-PL" dirty="0"/>
              <a:t> za pomocą algorytmu śledzenia wierzchołka (ang. </a:t>
            </a:r>
            <a:r>
              <a:rPr lang="pl-PL" dirty="0" err="1"/>
              <a:t>pitch</a:t>
            </a:r>
            <a:r>
              <a:rPr lang="pl-PL" dirty="0"/>
              <a:t> </a:t>
            </a:r>
            <a:r>
              <a:rPr lang="pl-PL" dirty="0" err="1"/>
              <a:t>tracking</a:t>
            </a:r>
            <a:r>
              <a:rPr lang="pl-PL" dirty="0"/>
              <a:t>) określa częstotliwość podstawową sygnału audio </a:t>
            </a:r>
          </a:p>
          <a:p>
            <a:r>
              <a:rPr lang="pl-PL" dirty="0" err="1"/>
              <a:t>AudioHarmonicity</a:t>
            </a:r>
            <a:r>
              <a:rPr lang="pl-PL" dirty="0"/>
              <a:t> pozwala określić stopień  harmoniczności widma</a:t>
            </a:r>
          </a:p>
        </p:txBody>
      </p:sp>
    </p:spTree>
    <p:extLst>
      <p:ext uri="{BB962C8B-B14F-4D97-AF65-F5344CB8AC3E}">
        <p14:creationId xmlns:p14="http://schemas.microsoft.com/office/powerpoint/2010/main" val="2840980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4AE891-9A78-40B0-B929-A603A06D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Parametryzacje sygnałów fonicznych – deskryptory niskopoziomowe MPEG-7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027FA6C-67B5-48F4-B081-CEE03E8C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b="1" dirty="0"/>
              <a:t>Parametry czasowe barwy dźwięku </a:t>
            </a:r>
            <a:r>
              <a:rPr lang="pl-PL" dirty="0"/>
              <a:t>(</a:t>
            </a:r>
            <a:r>
              <a:rPr lang="pl-PL" dirty="0" err="1"/>
              <a:t>Timbral</a:t>
            </a:r>
            <a:r>
              <a:rPr lang="pl-PL" dirty="0"/>
              <a:t> </a:t>
            </a:r>
            <a:r>
              <a:rPr lang="pl-PL" dirty="0" err="1"/>
              <a:t>Temporal</a:t>
            </a:r>
            <a:r>
              <a:rPr lang="pl-PL" dirty="0"/>
              <a:t>)  </a:t>
            </a:r>
          </a:p>
          <a:p>
            <a:pPr marL="0" indent="0">
              <a:buNone/>
            </a:pPr>
            <a:r>
              <a:rPr lang="pl-PL" dirty="0"/>
              <a:t>Deskryptory są niezwykle przydatne do opisu barwy dźwięku w muzyce  </a:t>
            </a:r>
          </a:p>
          <a:p>
            <a:r>
              <a:rPr lang="pl-PL" dirty="0"/>
              <a:t> </a:t>
            </a:r>
            <a:r>
              <a:rPr lang="pl-PL" dirty="0" err="1"/>
              <a:t>LogAttackTime</a:t>
            </a:r>
            <a:r>
              <a:rPr lang="pl-PL" dirty="0"/>
              <a:t>   - charakteryzuje czas narastania obwiedni sygnału   (od ciszy do momentu osiągnięcia maksimum) zdefiniowanym w skali logarytmicznej  </a:t>
            </a:r>
          </a:p>
          <a:p>
            <a:r>
              <a:rPr lang="pl-PL" dirty="0"/>
              <a:t>na jego podstawie odróżnić można od siebie nagłe i delikatnie rozpoczynające się dźwięki</a:t>
            </a:r>
          </a:p>
        </p:txBody>
      </p:sp>
    </p:spTree>
    <p:extLst>
      <p:ext uri="{BB962C8B-B14F-4D97-AF65-F5344CB8AC3E}">
        <p14:creationId xmlns:p14="http://schemas.microsoft.com/office/powerpoint/2010/main" val="478593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0CF302-AA56-4776-83DE-A7B4646AE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/>
              <a:t>Parametryzacje sygnałów fonicznych – deskryptory niskopoziomowe MPEG-7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33050E8-8F38-45F9-8DCD-29DDAC56A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b="1" dirty="0"/>
              <a:t>Parametry widmowe barwy dźwięku </a:t>
            </a:r>
            <a:r>
              <a:rPr lang="pl-PL" sz="3200" dirty="0"/>
              <a:t>(</a:t>
            </a:r>
            <a:r>
              <a:rPr lang="pl-PL" sz="3200" dirty="0" err="1"/>
              <a:t>Timbral</a:t>
            </a:r>
            <a:r>
              <a:rPr lang="pl-PL" sz="3200" dirty="0"/>
              <a:t> </a:t>
            </a:r>
            <a:r>
              <a:rPr lang="pl-PL" sz="3200" dirty="0" err="1"/>
              <a:t>Spectral</a:t>
            </a:r>
            <a:r>
              <a:rPr lang="pl-PL" sz="3200" dirty="0"/>
              <a:t>) </a:t>
            </a:r>
          </a:p>
          <a:p>
            <a:r>
              <a:rPr lang="pl-PL" sz="3200" dirty="0" err="1"/>
              <a:t>SpectralCentroid</a:t>
            </a:r>
            <a:r>
              <a:rPr lang="pl-PL" sz="3200" dirty="0"/>
              <a:t> (SC) – oznacza środek ciężkości widma mocy wyrażony w </a:t>
            </a:r>
            <a:r>
              <a:rPr lang="pl-PL" sz="3200" dirty="0" err="1"/>
              <a:t>Hz</a:t>
            </a:r>
            <a:r>
              <a:rPr lang="pl-PL" sz="3200" dirty="0"/>
              <a:t>. Parametr ten jest skorelowany z subiektywnym wrażeniem ostrości dźwięku (ang. </a:t>
            </a:r>
            <a:r>
              <a:rPr lang="pl-PL" sz="3200" dirty="0" err="1"/>
              <a:t>sharpness</a:t>
            </a:r>
            <a:r>
              <a:rPr lang="pl-PL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0512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306942-EA8F-49F9-BD2D-0E690E9D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C296418-A2E5-4F17-8A5F-E3E0FDA2C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Najczęściej występujące rodzaje parametryzacji i reprezentacji to odpowiednio:</a:t>
            </a:r>
          </a:p>
          <a:p>
            <a:r>
              <a:rPr lang="pl-PL" dirty="0"/>
              <a:t>MFCC</a:t>
            </a:r>
          </a:p>
          <a:p>
            <a:r>
              <a:rPr lang="pl-PL" dirty="0"/>
              <a:t>GFCC</a:t>
            </a:r>
          </a:p>
          <a:p>
            <a:r>
              <a:rPr lang="pl-PL" dirty="0"/>
              <a:t>Spektrogramy</a:t>
            </a:r>
          </a:p>
          <a:p>
            <a:r>
              <a:rPr lang="pl-PL" dirty="0"/>
              <a:t>Mel-spektrogramy</a:t>
            </a:r>
          </a:p>
        </p:txBody>
      </p:sp>
    </p:spTree>
    <p:extLst>
      <p:ext uri="{BB962C8B-B14F-4D97-AF65-F5344CB8AC3E}">
        <p14:creationId xmlns:p14="http://schemas.microsoft.com/office/powerpoint/2010/main" val="350754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6748CF-F02A-4858-8E36-94CDE909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Cyfrowe formaty zapisu dźwięku - parametry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8A4DB6B-1765-457D-A1B9-5195AE144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Standardowo rozdzielczość bitowa to wielokrotność potęgi liczby 2, obecnie najniższą wartością rozdzielczości bitowej jest 8. </a:t>
            </a:r>
          </a:p>
          <a:p>
            <a:r>
              <a:rPr lang="pl-PL" dirty="0"/>
              <a:t>8 bit odpowiada 256 możliwym wartościom</a:t>
            </a:r>
          </a:p>
          <a:p>
            <a:r>
              <a:rPr lang="pl-PL" b="1" i="1" dirty="0"/>
              <a:t>16 bitów to 65536 wartości – jest to najpopularniejsza rozdzielczość</a:t>
            </a:r>
          </a:p>
          <a:p>
            <a:r>
              <a:rPr lang="pl-PL" b="1" i="1" dirty="0"/>
              <a:t>24 bity czyli 16 777 216 wartości – jakość studyjna</a:t>
            </a:r>
          </a:p>
          <a:p>
            <a:r>
              <a:rPr lang="pl-PL" dirty="0"/>
              <a:t>32 bity odpowiadające 4 294 967 296 wartości – powoli zyskująca na popularności, jednak 24 bity w zupełności wystarczają do satysfakcjonującego zapisu</a:t>
            </a:r>
          </a:p>
        </p:txBody>
      </p:sp>
    </p:spTree>
    <p:extLst>
      <p:ext uri="{BB962C8B-B14F-4D97-AF65-F5344CB8AC3E}">
        <p14:creationId xmlns:p14="http://schemas.microsoft.com/office/powerpoint/2010/main" val="26728559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D2DAF8-3C3F-4030-81AF-8AA13AF37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Pytania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4971036-22F5-474A-9EFB-0161E2C0D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9900" dirty="0"/>
              <a:t>Pytania?</a:t>
            </a:r>
          </a:p>
        </p:txBody>
      </p:sp>
    </p:spTree>
    <p:extLst>
      <p:ext uri="{BB962C8B-B14F-4D97-AF65-F5344CB8AC3E}">
        <p14:creationId xmlns:p14="http://schemas.microsoft.com/office/powerpoint/2010/main" val="1409492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Dziękuję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Szymon Zaporowski</a:t>
            </a:r>
          </a:p>
        </p:txBody>
      </p:sp>
    </p:spTree>
    <p:extLst>
      <p:ext uri="{BB962C8B-B14F-4D97-AF65-F5344CB8AC3E}">
        <p14:creationId xmlns:p14="http://schemas.microsoft.com/office/powerpoint/2010/main" val="6796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Cyfrowe formaty zapisu dźwięku</a:t>
            </a:r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Standardowo w cyfrowym zapisie dźwięku można wyróżnić dwa rodzaje formatów zapisu dźwięku:</a:t>
            </a:r>
          </a:p>
          <a:p>
            <a:r>
              <a:rPr lang="pl-PL" dirty="0"/>
              <a:t>Stosujące kompresję bezstratną</a:t>
            </a:r>
          </a:p>
          <a:p>
            <a:r>
              <a:rPr lang="pl-PL" dirty="0"/>
              <a:t>Stosujące kompresję stratną</a:t>
            </a:r>
          </a:p>
          <a:p>
            <a:pPr marL="0" indent="0">
              <a:buNone/>
            </a:pPr>
            <a:r>
              <a:rPr lang="pl-PL" dirty="0"/>
              <a:t>W przypadku kompresji bezstratnej najistotniejszą cechą jest możliwość odtworzenia informacji z postaci skompresowanej do takiej samej jak postać pierwotna.</a:t>
            </a:r>
          </a:p>
          <a:p>
            <a:pPr marL="0" indent="0">
              <a:buNone/>
            </a:pPr>
            <a:r>
              <a:rPr lang="pl-PL" dirty="0"/>
              <a:t>Stosowanie kompresji stratnej nie pozwala na uzyskanie identycznej postaci pierwotnej po odtworzeniu.</a:t>
            </a:r>
          </a:p>
        </p:txBody>
      </p:sp>
    </p:spTree>
    <p:extLst>
      <p:ext uri="{BB962C8B-B14F-4D97-AF65-F5344CB8AC3E}">
        <p14:creationId xmlns:p14="http://schemas.microsoft.com/office/powerpoint/2010/main" val="15311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EBEFF5-0F67-4E97-AE28-BAE0A243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Cyfrowe formaty zapisu dźwięku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A226061-D52F-4F27-812C-34B84D091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630" y="1520040"/>
            <a:ext cx="10515600" cy="2782453"/>
          </a:xfrm>
        </p:spPr>
        <p:txBody>
          <a:bodyPr/>
          <a:lstStyle/>
          <a:p>
            <a:pPr marL="0" indent="0">
              <a:buNone/>
            </a:pPr>
            <a:r>
              <a:rPr lang="pl-PL" sz="3200" b="1" u="sng" dirty="0"/>
              <a:t>Format to nie jest tylko rozszerzenie pliku np. </a:t>
            </a:r>
            <a:r>
              <a:rPr lang="pl-PL" sz="3200" b="1" u="sng" dirty="0" err="1"/>
              <a:t>wav</a:t>
            </a:r>
            <a:r>
              <a:rPr lang="pl-PL" sz="3200" b="1" u="sng" dirty="0"/>
              <a:t>, </a:t>
            </a:r>
            <a:r>
              <a:rPr lang="pl-PL" sz="3200" b="1" u="sng" dirty="0" err="1"/>
              <a:t>flac</a:t>
            </a:r>
            <a:r>
              <a:rPr lang="pl-PL" sz="3200" b="1" u="sng" dirty="0"/>
              <a:t> itp. !</a:t>
            </a:r>
          </a:p>
          <a:p>
            <a:pPr marL="0" indent="0">
              <a:buNone/>
            </a:pPr>
            <a:br>
              <a:rPr lang="pl-PL" b="1" u="sng" dirty="0"/>
            </a:br>
            <a:r>
              <a:rPr lang="pl-PL" dirty="0"/>
              <a:t>W ramach samego rozszerzenia .</a:t>
            </a:r>
            <a:r>
              <a:rPr lang="pl-PL" dirty="0" err="1"/>
              <a:t>wav</a:t>
            </a:r>
            <a:r>
              <a:rPr lang="pl-PL" dirty="0"/>
              <a:t> można zapisać kilkunastoma różnymi formatami dźwięk, a rozszerzenie cały czas to będzie .</a:t>
            </a:r>
            <a:r>
              <a:rPr lang="pl-PL" dirty="0" err="1"/>
              <a:t>wav</a:t>
            </a:r>
            <a:r>
              <a:rPr lang="pl-PL" dirty="0"/>
              <a:t> -można zapisać dźwięk za pomocą PCM 32, PCM16, PCM8, G.721, G.723, MP3 – co było pokazane w trakcie laboratorium czy też GSM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4" name="WAV_1">
            <a:hlinkClick r:id="" action="ppaction://media"/>
            <a:extLst>
              <a:ext uri="{FF2B5EF4-FFF2-40B4-BE49-F238E27FC236}">
                <a16:creationId xmlns:a16="http://schemas.microsoft.com/office/drawing/2014/main" id="{512028DF-5EF4-4397-93B7-2AB83E0D8D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1507958" y="4837497"/>
            <a:ext cx="609600" cy="609600"/>
          </a:xfrm>
          <a:prstGeom prst="rect">
            <a:avLst/>
          </a:prstGeom>
        </p:spPr>
      </p:pic>
      <p:pic>
        <p:nvPicPr>
          <p:cNvPr id="5" name="WAV_ULAW">
            <a:hlinkClick r:id="" action="ppaction://media"/>
            <a:extLst>
              <a:ext uri="{FF2B5EF4-FFF2-40B4-BE49-F238E27FC236}">
                <a16:creationId xmlns:a16="http://schemas.microsoft.com/office/drawing/2014/main" id="{6E83DDFD-947C-45BB-A04F-D6A991E96DD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3510013" y="4837497"/>
            <a:ext cx="609600" cy="609600"/>
          </a:xfrm>
          <a:prstGeom prst="rect">
            <a:avLst/>
          </a:prstGeom>
        </p:spPr>
      </p:pic>
      <p:pic>
        <p:nvPicPr>
          <p:cNvPr id="6" name="WAV_8">
            <a:hlinkClick r:id="" action="ppaction://media"/>
            <a:extLst>
              <a:ext uri="{FF2B5EF4-FFF2-40B4-BE49-F238E27FC236}">
                <a16:creationId xmlns:a16="http://schemas.microsoft.com/office/drawing/2014/main" id="{F619D0D4-1515-4937-B8F6-2BF90438F5D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5406189" y="4837497"/>
            <a:ext cx="609600" cy="609600"/>
          </a:xfrm>
          <a:prstGeom prst="rect">
            <a:avLst/>
          </a:prstGeom>
        </p:spPr>
      </p:pic>
      <p:pic>
        <p:nvPicPr>
          <p:cNvPr id="7" name="WAV_GSM">
            <a:hlinkClick r:id="" action="ppaction://media"/>
            <a:extLst>
              <a:ext uri="{FF2B5EF4-FFF2-40B4-BE49-F238E27FC236}">
                <a16:creationId xmlns:a16="http://schemas.microsoft.com/office/drawing/2014/main" id="{5D8FCC69-C8EC-4152-8C78-CFCF586CE5F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7552623" y="48374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8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AB66B77-D397-41AA-BD82-FBB853FC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l-PL" sz="3600" dirty="0"/>
              <a:t>Cyfrowe formaty zapisu dźwięku – formaty stosujące kompresje bezstratne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DB64B33-647F-4D52-9F17-8B4FE7351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Dane w których występuje nadmiar (redundancja) są dobrze kompresowane przez algorytmy kompresji bezstratnej</a:t>
            </a:r>
          </a:p>
          <a:p>
            <a:pPr marL="0" indent="0">
              <a:buNone/>
            </a:pPr>
            <a:r>
              <a:rPr lang="pl-PL" dirty="0"/>
              <a:t>Można tez napotkać dane, których nie daje się skompresować bezstratnie:</a:t>
            </a:r>
          </a:p>
          <a:p>
            <a:pPr marL="0" indent="0">
              <a:buNone/>
            </a:pPr>
            <a:r>
              <a:rPr lang="pl-PL" dirty="0"/>
              <a:t>- Strumienie liczb losowych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Przy kompresji bezstratnej wyróżnia się metody kodowania słownikowego (jak np. ASCII) i statystycznego (np. kodowanie </a:t>
            </a:r>
            <a:r>
              <a:rPr lang="pl-PL" dirty="0" err="1"/>
              <a:t>Huffmana</a:t>
            </a:r>
            <a:r>
              <a:rPr lang="pl-PL" dirty="0"/>
              <a:t>)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49755506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5400" cmpd="sng">
          <a:solidFill>
            <a:schemeClr val="tx1"/>
          </a:solidFill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5400" cmpd="sng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F4FA02ECD577046BFF77E88C34D72DC" ma:contentTypeVersion="11" ma:contentTypeDescription="Utwórz nowy dokument." ma:contentTypeScope="" ma:versionID="7672b0fe03bb314e44056e68e245b1a9">
  <xsd:schema xmlns:xsd="http://www.w3.org/2001/XMLSchema" xmlns:xs="http://www.w3.org/2001/XMLSchema" xmlns:p="http://schemas.microsoft.com/office/2006/metadata/properties" xmlns:ns3="74b0beda-5bcd-4eb7-8896-a21a4888f29c" xmlns:ns4="d5bb7ce1-04f0-47dd-a084-b332f24e2ddf" targetNamespace="http://schemas.microsoft.com/office/2006/metadata/properties" ma:root="true" ma:fieldsID="ea811fbbf682782de19111dbcc95cd40" ns3:_="" ns4:_="">
    <xsd:import namespace="74b0beda-5bcd-4eb7-8896-a21a4888f29c"/>
    <xsd:import namespace="d5bb7ce1-04f0-47dd-a084-b332f24e2d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b0beda-5bcd-4eb7-8896-a21a4888f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bb7ce1-04f0-47dd-a084-b332f24e2dd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3C4A9F-6599-4B66-ACB3-81FEEB6E76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3C75EC-FABE-4FE1-A2BA-6D6C50CF9194}">
  <ds:schemaRefs>
    <ds:schemaRef ds:uri="74b0beda-5bcd-4eb7-8896-a21a4888f29c"/>
    <ds:schemaRef ds:uri="d5bb7ce1-04f0-47dd-a084-b332f24e2d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7A59412-EF93-4CCC-ACC6-5B47F949D65F}">
  <ds:schemaRefs>
    <ds:schemaRef ds:uri="74b0beda-5bcd-4eb7-8896-a21a4888f29c"/>
    <ds:schemaRef ds:uri="d5bb7ce1-04f0-47dd-a084-b332f24e2d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3939</TotalTime>
  <Words>3657</Words>
  <Application>Microsoft Office PowerPoint</Application>
  <PresentationFormat>Panoramiczny</PresentationFormat>
  <Paragraphs>367</Paragraphs>
  <Slides>61</Slides>
  <Notes>18</Notes>
  <HiddenSlides>0</HiddenSlides>
  <MMClips>6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Courier New</vt:lpstr>
      <vt:lpstr>MathJax_Math</vt:lpstr>
      <vt:lpstr>Times New Roman</vt:lpstr>
      <vt:lpstr>Motyw pakietu Office</vt:lpstr>
      <vt:lpstr>Prezentacja programu PowerPoint</vt:lpstr>
      <vt:lpstr>Plan wykładu</vt:lpstr>
      <vt:lpstr>Zastosowanie parametryzacji i reprezentacji sygnałów fonicznych</vt:lpstr>
      <vt:lpstr>Cyfrowe formaty zapisu dźwięku - parametry</vt:lpstr>
      <vt:lpstr>Cyfrowe formaty zapisu dźwięku - parametry</vt:lpstr>
      <vt:lpstr>Cyfrowe formaty zapisu dźwięku - parametry</vt:lpstr>
      <vt:lpstr>Cyfrowe formaty zapisu dźwięku</vt:lpstr>
      <vt:lpstr>Cyfrowe formaty zapisu dźwięku</vt:lpstr>
      <vt:lpstr>Cyfrowe formaty zapisu dźwięku – formaty stosujące kompresje bezstratne</vt:lpstr>
      <vt:lpstr>Cyfrowe formaty zapisu dźwięku – formaty stosujące kompresje bezstratne</vt:lpstr>
      <vt:lpstr>Cyfrowe formaty zapisu dźwięku – formaty stosujące kompresje stratne</vt:lpstr>
      <vt:lpstr>Cyfrowe formaty zapisu dźwięku – formaty stosujące kompresje stratne – kodowanie perceptualne</vt:lpstr>
      <vt:lpstr>Cyfrowe formaty zapisu dźwięku – formaty stosujące kompresje stratne – kodowanie perceptualne</vt:lpstr>
      <vt:lpstr>Cyfrowe formaty zapisu dźwięku – formaty stosujące kompresje stratne – kodowanie perceptualne</vt:lpstr>
      <vt:lpstr>Cyfrowe formaty zapisu dźwięku – formaty stosujące kompresje stratne – kodowanie perceptualne</vt:lpstr>
      <vt:lpstr>Cyfrowe formaty zapisu dźwięku – formaty stosujące kompresje stratne – kodowanie perceptualne</vt:lpstr>
      <vt:lpstr>Cyfrowe formaty zapisu dźwięku – formaty stosujące kompresje stratne</vt:lpstr>
      <vt:lpstr>Cyfrowe formaty zapisu dźwięku – formaty stosujące kompresje stratne</vt:lpstr>
      <vt:lpstr>Cyfrowe formaty zapisu dźwięku – formaty stosujące kompresje stratne</vt:lpstr>
      <vt:lpstr>Formaty audio, a uczenie maszynowe</vt:lpstr>
      <vt:lpstr>Transformacja Fouriera</vt:lpstr>
      <vt:lpstr>Transformacja Fouriera</vt:lpstr>
      <vt:lpstr>Transformacja Fouriera</vt:lpstr>
      <vt:lpstr>Transformacja Fouriera</vt:lpstr>
      <vt:lpstr>Okienkowanie</vt:lpstr>
      <vt:lpstr>Okienkowanie</vt:lpstr>
      <vt:lpstr>Okienkowanie</vt:lpstr>
      <vt:lpstr>Okienkowanie</vt:lpstr>
      <vt:lpstr>Okienkowanie</vt:lpstr>
      <vt:lpstr>Okienkowanie</vt:lpstr>
      <vt:lpstr>Okienkowanie</vt:lpstr>
      <vt:lpstr>Okienkowanie</vt:lpstr>
      <vt:lpstr>Okienkowanie</vt:lpstr>
      <vt:lpstr>Okienkowanie</vt:lpstr>
      <vt:lpstr>Reprezentacje sygnałów fonicznych</vt:lpstr>
      <vt:lpstr>Reprezentacje sygnałów fonicznych - spektrogram</vt:lpstr>
      <vt:lpstr>Reprezentacje sygnałów fonicznych - spektrogram</vt:lpstr>
      <vt:lpstr>Reprezentacje sygnałów fonicznych - melspektrogram</vt:lpstr>
      <vt:lpstr>Reprezentacje sygnałów fonicznych - melspektrogram</vt:lpstr>
      <vt:lpstr>Reprezentacje sygnałów fonicznych - melspektrogram</vt:lpstr>
      <vt:lpstr>Reprezentacje sygnałów fonicznych - chromagram</vt:lpstr>
      <vt:lpstr>Reprezentacje sygnałów fonicznych - chromagram</vt:lpstr>
      <vt:lpstr>Parametryzacje sygnałów fonicznych</vt:lpstr>
      <vt:lpstr>Parametryzacje sygnałów fonicznych - MFCC</vt:lpstr>
      <vt:lpstr>Parametryzacje sygnałów fonicznych - MFCC</vt:lpstr>
      <vt:lpstr>Parametryzacje sygnałów fonicznych - MFCC</vt:lpstr>
      <vt:lpstr>Parametryzacje sygnałów fonicznych - GFCC</vt:lpstr>
      <vt:lpstr>Parametryzacje sygnałów fonicznych - LPC</vt:lpstr>
      <vt:lpstr>Parametryzacje sygnałów fonicznych - LPC</vt:lpstr>
      <vt:lpstr>Parametryzacje sygnałów fonicznych - LPC</vt:lpstr>
      <vt:lpstr>Parametryzacje sygnałów fonicznych - LPCC</vt:lpstr>
      <vt:lpstr>Parametryzacje sygnałów fonicznych - LPCC</vt:lpstr>
      <vt:lpstr>Parametryzacje sygnałów fonicznych – deskryptory niskopoziomowe MPEG-7</vt:lpstr>
      <vt:lpstr>Parametryzacje sygnałów fonicznych – deskryptory niskopoziomowe MPEG-7</vt:lpstr>
      <vt:lpstr>Parametryzacje sygnałów fonicznych – deskryptory niskopoziomowe MPEG-7</vt:lpstr>
      <vt:lpstr>Parametryzacje sygnałów fonicznych – deskryptory niskopoziomowe MPEG-7</vt:lpstr>
      <vt:lpstr>Parametryzacje sygnałów fonicznych – deskryptory niskopoziomowe MPEG-7</vt:lpstr>
      <vt:lpstr>Parametryzacje sygnałów fonicznych – deskryptory niskopoziomowe MPEG-7</vt:lpstr>
      <vt:lpstr>Podsumowanie</vt:lpstr>
      <vt:lpstr>Pytania</vt:lpstr>
      <vt:lpstr>Dziękuję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komp</dc:creator>
  <cp:lastModifiedBy>Szymon Zaporowski</cp:lastModifiedBy>
  <cp:revision>42</cp:revision>
  <dcterms:created xsi:type="dcterms:W3CDTF">2021-02-08T17:10:06Z</dcterms:created>
  <dcterms:modified xsi:type="dcterms:W3CDTF">2021-11-03T12:51:55Z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0x010100AF4FA02ECD577046BFF77E88C34D72DC</vt:lpwstr>
  </property>
</Properties>
</file>